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webp" ContentType="image/webp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embeddedFontLst>
    <p:embeddedFont>
      <p:font typeface="MiSans" charset="-122" pitchFamily="34"/>
      <p:regular r:id="rId28"/>
    </p:embeddedFont>
    <p:embeddedFont>
      <p:font typeface="Noto Sans SC" charset="-122" pitchFamily="34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font1.fntdata"/><Relationship Id="rId2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4.png"/><Relationship Id="rId7" Type="http://schemas.openxmlformats.org/officeDocument/2006/relationships/image" Target="../media/image-1-5.png"/><Relationship Id="rId8" Type="http://schemas.openxmlformats.org/officeDocument/2006/relationships/image" Target="../media/image-1-3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0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3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2.png"/><Relationship Id="rId5" Type="http://schemas.openxmlformats.org/officeDocument/2006/relationships/image" Target="../media/image-2-5.png"/><Relationship Id="rId6" Type="http://schemas.openxmlformats.org/officeDocument/2006/relationships/image" Target="../media/image-2-6.jpg"/><Relationship Id="rId7" Type="http://schemas.openxmlformats.org/officeDocument/2006/relationships/image" Target="../media/image-2-6.jpg"/><Relationship Id="rId8" Type="http://schemas.openxmlformats.org/officeDocument/2006/relationships/image" Target="../media/image-2-8.jp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image" Target="../media/image-1-3.png"/><Relationship Id="rId6" Type="http://schemas.openxmlformats.org/officeDocument/2006/relationships/image" Target="../media/image-1-3.png"/><Relationship Id="rId7" Type="http://schemas.openxmlformats.org/officeDocument/2006/relationships/image" Target="../media/image-21-7.png"/><Relationship Id="rId8" Type="http://schemas.openxmlformats.org/officeDocument/2006/relationships/image" Target="../media/image-1-9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5-2.webp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6185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>    </p:cNvPr>
          <p:cNvPicPr>
            <a:picLocks noChangeAspect="1"/>
          </p:cNvPicPr>
          <p:nvPr/>
        </p:nvPicPr>
        <p:blipFill>
          <a:blip r:embed="rId1">
            <a:alphaModFix amt="19000"/>
          </a:blip>
          <a:srcRect l="2170" r="2041" t="10337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>    </p:cNvPr>
          <p:cNvPicPr>
            <a:picLocks noChangeAspect="1"/>
          </p:cNvPicPr>
          <p:nvPr/>
        </p:nvPicPr>
        <p:blipFill>
          <a:blip r:embed="rId2"/>
          <a:srcRect l="-1978" r="-1381" t="-5034" b="-4457"/>
          <a:stretch/>
        </p:blipFill>
        <p:spPr>
          <a:xfrm>
            <a:off x="1329690" y="1156970"/>
            <a:ext cx="9756775" cy="450088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3-d2r9ffpe3tpg8rchv41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10878185" y="0"/>
            <a:ext cx="1323340" cy="223202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662430" y="1834515"/>
            <a:ext cx="8980805" cy="1743075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AI, Identity &amp; Consciousness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9-02-15:07:43-d2r9ffpe3tpg8rchv420.png">    </p:cNvPr>
          <p:cNvPicPr>
            <a:picLocks noChangeAspect="1"/>
          </p:cNvPicPr>
          <p:nvPr/>
        </p:nvPicPr>
        <p:blipFill>
          <a:blip r:embed="rId4"/>
          <a:srcRect l="0" r="0" t="15" b="15"/>
          <a:stretch/>
        </p:blipFill>
        <p:spPr>
          <a:xfrm>
            <a:off x="9963150" y="401955"/>
            <a:ext cx="1825549" cy="2146935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1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3279" y="1045210"/>
            <a:ext cx="412076" cy="380176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3-d2r9ffpe3tpg8rchv420.png">    </p:cNvPr>
          <p:cNvPicPr>
            <a:picLocks noChangeAspect="1"/>
          </p:cNvPicPr>
          <p:nvPr/>
        </p:nvPicPr>
        <p:blipFill>
          <a:blip r:embed="rId6"/>
          <a:srcRect l="0" r="0" t="15" b="15"/>
          <a:stretch/>
        </p:blipFill>
        <p:spPr>
          <a:xfrm>
            <a:off x="591820" y="3595370"/>
            <a:ext cx="1603231" cy="222504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3-d2r9ffpe3tpg8rchv41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97" y="4262027"/>
            <a:ext cx="361893" cy="394006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3-d2r9ffpe3tpg8rchv41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625975"/>
            <a:ext cx="1323340" cy="2232025"/>
          </a:xfrm>
          <a:prstGeom prst="rect">
            <a:avLst/>
          </a:prstGeom>
        </p:spPr>
      </p:pic>
      <p:pic>
        <p:nvPicPr>
          <p:cNvPr id="11" name="Image 8" descr="https://kimi-img.moonshot.cn/pub/slides/slides_tmpl/image/25-09-02-15:07:43-d2r9ffpe3tpg8rchv430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0920" y="4406900"/>
            <a:ext cx="5001260" cy="601980"/>
          </a:xfrm>
          <a:prstGeom prst="rect">
            <a:avLst/>
          </a:prstGeom>
        </p:spPr>
      </p:pic>
      <p:sp>
        <p:nvSpPr>
          <p:cNvPr id="12" name="Text 1"/>
          <p:cNvSpPr/>
          <p:nvPr/>
        </p:nvSpPr>
        <p:spPr>
          <a:xfrm>
            <a:off x="4277360" y="4539615"/>
            <a:ext cx="1825625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sp>
        <p:nvSpPr>
          <p:cNvPr id="13" name="Shape 2"/>
          <p:cNvSpPr/>
          <p:nvPr/>
        </p:nvSpPr>
        <p:spPr>
          <a:xfrm>
            <a:off x="3938270" y="4526915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56465" y="181551"/>
                </a:moveTo>
                <a:cubicBezTo>
                  <a:pt x="259235" y="181551"/>
                  <a:pt x="295915" y="230017"/>
                  <a:pt x="311150" y="280473"/>
                </a:cubicBezTo>
                <a:cubicBezTo>
                  <a:pt x="319728" y="308910"/>
                  <a:pt x="296936" y="337185"/>
                  <a:pt x="265361" y="337185"/>
                </a:cubicBezTo>
                <a:lnTo>
                  <a:pt x="47610" y="337185"/>
                </a:lnTo>
                <a:cubicBezTo>
                  <a:pt x="16036" y="337185"/>
                  <a:pt x="-6756" y="308910"/>
                  <a:pt x="1821" y="280473"/>
                </a:cubicBezTo>
                <a:cubicBezTo>
                  <a:pt x="17016" y="230017"/>
                  <a:pt x="53696" y="181551"/>
                  <a:pt x="156465" y="181551"/>
                </a:cubicBezTo>
                <a:close/>
                <a:moveTo>
                  <a:pt x="156465" y="0"/>
                </a:moveTo>
                <a:cubicBezTo>
                  <a:pt x="202581" y="0"/>
                  <a:pt x="239955" y="37131"/>
                  <a:pt x="239914" y="82996"/>
                </a:cubicBezTo>
                <a:cubicBezTo>
                  <a:pt x="239914" y="128820"/>
                  <a:pt x="202540" y="165992"/>
                  <a:pt x="156465" y="165992"/>
                </a:cubicBezTo>
                <a:cubicBezTo>
                  <a:pt x="110391" y="165992"/>
                  <a:pt x="73017" y="128820"/>
                  <a:pt x="73017" y="82996"/>
                </a:cubicBezTo>
                <a:cubicBezTo>
                  <a:pt x="73017" y="37131"/>
                  <a:pt x="110391" y="0"/>
                  <a:pt x="156465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4" name="Text 3"/>
          <p:cNvSpPr/>
          <p:nvPr/>
        </p:nvSpPr>
        <p:spPr>
          <a:xfrm>
            <a:off x="3938270" y="4526915"/>
            <a:ext cx="311150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4"/>
          <p:cNvSpPr/>
          <p:nvPr/>
        </p:nvSpPr>
        <p:spPr>
          <a:xfrm>
            <a:off x="6458585" y="4539615"/>
            <a:ext cx="1951990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6" name="Shape 5"/>
          <p:cNvSpPr/>
          <p:nvPr/>
        </p:nvSpPr>
        <p:spPr>
          <a:xfrm>
            <a:off x="6095365" y="4534535"/>
            <a:ext cx="354330" cy="328295"/>
          </a:xfrm>
          <a:custGeom>
            <a:avLst/>
            <a:gdLst/>
            <a:ahLst/>
            <a:cxnLst/>
            <a:rect l="l" t="t" r="r" b="b"/>
            <a:pathLst>
              <a:path w="354330" h="328295">
                <a:moveTo>
                  <a:pt x="129745" y="39118"/>
                </a:moveTo>
                <a:lnTo>
                  <a:pt x="225711" y="39118"/>
                </a:lnTo>
                <a:lnTo>
                  <a:pt x="225711" y="64770"/>
                </a:lnTo>
                <a:lnTo>
                  <a:pt x="129745" y="64770"/>
                </a:lnTo>
                <a:close/>
                <a:moveTo>
                  <a:pt x="42131" y="39118"/>
                </a:moveTo>
                <a:lnTo>
                  <a:pt x="94138" y="39118"/>
                </a:lnTo>
                <a:lnTo>
                  <a:pt x="94138" y="64770"/>
                </a:lnTo>
                <a:lnTo>
                  <a:pt x="42131" y="64770"/>
                </a:lnTo>
                <a:cubicBezTo>
                  <a:pt x="32996" y="64770"/>
                  <a:pt x="25611" y="72208"/>
                  <a:pt x="25611" y="81315"/>
                </a:cubicBezTo>
                <a:lnTo>
                  <a:pt x="25611" y="126504"/>
                </a:lnTo>
                <a:lnTo>
                  <a:pt x="328676" y="126504"/>
                </a:lnTo>
                <a:lnTo>
                  <a:pt x="328676" y="81315"/>
                </a:lnTo>
                <a:cubicBezTo>
                  <a:pt x="328676" y="72166"/>
                  <a:pt x="321249" y="64770"/>
                  <a:pt x="312157" y="64770"/>
                </a:cubicBezTo>
                <a:lnTo>
                  <a:pt x="261317" y="64770"/>
                </a:lnTo>
                <a:lnTo>
                  <a:pt x="261317" y="39118"/>
                </a:lnTo>
                <a:lnTo>
                  <a:pt x="312157" y="39118"/>
                </a:lnTo>
                <a:cubicBezTo>
                  <a:pt x="335420" y="39118"/>
                  <a:pt x="354287" y="58015"/>
                  <a:pt x="354330" y="81315"/>
                </a:cubicBezTo>
                <a:lnTo>
                  <a:pt x="354330" y="286098"/>
                </a:lnTo>
                <a:cubicBezTo>
                  <a:pt x="354330" y="309313"/>
                  <a:pt x="335378" y="328295"/>
                  <a:pt x="312199" y="328295"/>
                </a:cubicBezTo>
                <a:lnTo>
                  <a:pt x="42131" y="328295"/>
                </a:lnTo>
                <a:cubicBezTo>
                  <a:pt x="18952" y="328295"/>
                  <a:pt x="0" y="309313"/>
                  <a:pt x="0" y="286098"/>
                </a:cubicBezTo>
                <a:lnTo>
                  <a:pt x="0" y="152155"/>
                </a:lnTo>
                <a:lnTo>
                  <a:pt x="0" y="126504"/>
                </a:lnTo>
                <a:lnTo>
                  <a:pt x="0" y="81315"/>
                </a:lnTo>
                <a:cubicBezTo>
                  <a:pt x="0" y="58015"/>
                  <a:pt x="18867" y="39118"/>
                  <a:pt x="42131" y="39118"/>
                </a:cubicBezTo>
                <a:close/>
                <a:moveTo>
                  <a:pt x="242751" y="0"/>
                </a:moveTo>
                <a:cubicBezTo>
                  <a:pt x="249836" y="0"/>
                  <a:pt x="255556" y="5729"/>
                  <a:pt x="255556" y="12826"/>
                </a:cubicBezTo>
                <a:lnTo>
                  <a:pt x="255556" y="91661"/>
                </a:lnTo>
                <a:cubicBezTo>
                  <a:pt x="255556" y="98758"/>
                  <a:pt x="249836" y="104529"/>
                  <a:pt x="242751" y="104529"/>
                </a:cubicBezTo>
                <a:cubicBezTo>
                  <a:pt x="235665" y="104529"/>
                  <a:pt x="229945" y="98801"/>
                  <a:pt x="229945" y="91704"/>
                </a:cubicBezTo>
                <a:lnTo>
                  <a:pt x="229945" y="12826"/>
                </a:lnTo>
                <a:cubicBezTo>
                  <a:pt x="229945" y="5729"/>
                  <a:pt x="235665" y="0"/>
                  <a:pt x="242751" y="0"/>
                </a:cubicBezTo>
                <a:close/>
                <a:moveTo>
                  <a:pt x="111536" y="0"/>
                </a:moveTo>
                <a:cubicBezTo>
                  <a:pt x="118622" y="0"/>
                  <a:pt x="124342" y="5729"/>
                  <a:pt x="124342" y="12826"/>
                </a:cubicBezTo>
                <a:lnTo>
                  <a:pt x="124342" y="91661"/>
                </a:lnTo>
                <a:cubicBezTo>
                  <a:pt x="124342" y="98758"/>
                  <a:pt x="118622" y="104529"/>
                  <a:pt x="111536" y="104529"/>
                </a:cubicBezTo>
                <a:cubicBezTo>
                  <a:pt x="104451" y="104529"/>
                  <a:pt x="98731" y="98801"/>
                  <a:pt x="98731" y="91704"/>
                </a:cubicBezTo>
                <a:lnTo>
                  <a:pt x="98731" y="12826"/>
                </a:lnTo>
                <a:cubicBezTo>
                  <a:pt x="98731" y="5729"/>
                  <a:pt x="104451" y="0"/>
                  <a:pt x="111536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7" name="Text 6"/>
          <p:cNvSpPr/>
          <p:nvPr/>
        </p:nvSpPr>
        <p:spPr>
          <a:xfrm>
            <a:off x="6095365" y="4534535"/>
            <a:ext cx="354330" cy="328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8" name="Image 9" descr="https://kimi-img.moonshot.cn/pub/slides/slides_tmpl/image/25-09-02-15:07:43-d2r9ffpe3tpg8rchv43g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1363345" y="769620"/>
            <a:ext cx="635000" cy="1205865"/>
          </a:xfrm>
          <a:prstGeom prst="rect">
            <a:avLst/>
          </a:prstGeom>
        </p:spPr>
      </p:pic>
      <p:pic>
        <p:nvPicPr>
          <p:cNvPr id="19" name="Image 10" descr="https://kimi-img.moonshot.cn/pub/slides/slides_tmpl/image/25-09-02-15:07:43-d2r9ffpe3tpg8rchv43g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10268585" y="4874260"/>
            <a:ext cx="635000" cy="120586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905000"/>
            <a:ext cx="594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Encoding Self in Silicon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616200"/>
            <a:ext cx="54356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speaker's research is a quest to transfer human consciousness into digital form, a process they describe as </a:t>
            </a:r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D47A1"/>
                </a:solidFill>
                <a:highlight>
                  <a:srgbClr val="ECF170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"putting myself in silicon."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3886200"/>
            <a:ext cx="54356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raises the core question: Can sophisticated pattern-matching ever evolve into genuine self-awareness?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8407400" y="2819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419100" y="57150"/>
                </a:moveTo>
                <a:cubicBezTo>
                  <a:pt x="419100" y="25479"/>
                  <a:pt x="393621" y="0"/>
                  <a:pt x="361950" y="0"/>
                </a:cubicBezTo>
                <a:cubicBezTo>
                  <a:pt x="330279" y="0"/>
                  <a:pt x="304800" y="25479"/>
                  <a:pt x="304800" y="57150"/>
                </a:cubicBezTo>
                <a:lnTo>
                  <a:pt x="304800" y="152400"/>
                </a:lnTo>
                <a:cubicBezTo>
                  <a:pt x="220742" y="152400"/>
                  <a:pt x="152400" y="220742"/>
                  <a:pt x="152400" y="304800"/>
                </a:cubicBezTo>
                <a:lnTo>
                  <a:pt x="57150" y="304800"/>
                </a:lnTo>
                <a:cubicBezTo>
                  <a:pt x="25479" y="304800"/>
                  <a:pt x="0" y="330279"/>
                  <a:pt x="0" y="361950"/>
                </a:cubicBezTo>
                <a:cubicBezTo>
                  <a:pt x="0" y="393621"/>
                  <a:pt x="25479" y="419100"/>
                  <a:pt x="57150" y="419100"/>
                </a:cubicBezTo>
                <a:lnTo>
                  <a:pt x="152400" y="419100"/>
                </a:lnTo>
                <a:lnTo>
                  <a:pt x="152400" y="552450"/>
                </a:lnTo>
                <a:lnTo>
                  <a:pt x="57150" y="552450"/>
                </a:lnTo>
                <a:cubicBezTo>
                  <a:pt x="25479" y="552450"/>
                  <a:pt x="0" y="577929"/>
                  <a:pt x="0" y="609600"/>
                </a:cubicBezTo>
                <a:cubicBezTo>
                  <a:pt x="0" y="641271"/>
                  <a:pt x="25479" y="666750"/>
                  <a:pt x="57150" y="666750"/>
                </a:cubicBezTo>
                <a:lnTo>
                  <a:pt x="152400" y="666750"/>
                </a:lnTo>
                <a:lnTo>
                  <a:pt x="152400" y="800100"/>
                </a:lnTo>
                <a:lnTo>
                  <a:pt x="57150" y="800100"/>
                </a:lnTo>
                <a:cubicBezTo>
                  <a:pt x="25479" y="800100"/>
                  <a:pt x="0" y="825579"/>
                  <a:pt x="0" y="857250"/>
                </a:cubicBezTo>
                <a:cubicBezTo>
                  <a:pt x="0" y="888921"/>
                  <a:pt x="25479" y="914400"/>
                  <a:pt x="57150" y="914400"/>
                </a:cubicBezTo>
                <a:lnTo>
                  <a:pt x="152400" y="914400"/>
                </a:lnTo>
                <a:cubicBezTo>
                  <a:pt x="152400" y="998458"/>
                  <a:pt x="220742" y="1066800"/>
                  <a:pt x="304800" y="1066800"/>
                </a:cubicBezTo>
                <a:lnTo>
                  <a:pt x="304800" y="1162050"/>
                </a:lnTo>
                <a:cubicBezTo>
                  <a:pt x="304800" y="1193721"/>
                  <a:pt x="330279" y="1219200"/>
                  <a:pt x="361950" y="1219200"/>
                </a:cubicBezTo>
                <a:cubicBezTo>
                  <a:pt x="393621" y="1219200"/>
                  <a:pt x="419100" y="1193721"/>
                  <a:pt x="419100" y="1162050"/>
                </a:cubicBezTo>
                <a:lnTo>
                  <a:pt x="419100" y="1066800"/>
                </a:lnTo>
                <a:lnTo>
                  <a:pt x="552450" y="1066800"/>
                </a:lnTo>
                <a:lnTo>
                  <a:pt x="552450" y="1162050"/>
                </a:lnTo>
                <a:cubicBezTo>
                  <a:pt x="552450" y="1193721"/>
                  <a:pt x="577929" y="1219200"/>
                  <a:pt x="609600" y="1219200"/>
                </a:cubicBezTo>
                <a:cubicBezTo>
                  <a:pt x="641271" y="1219200"/>
                  <a:pt x="666750" y="1193721"/>
                  <a:pt x="666750" y="1162050"/>
                </a:cubicBezTo>
                <a:lnTo>
                  <a:pt x="666750" y="1066800"/>
                </a:lnTo>
                <a:lnTo>
                  <a:pt x="800100" y="1066800"/>
                </a:lnTo>
                <a:lnTo>
                  <a:pt x="800100" y="1162050"/>
                </a:lnTo>
                <a:cubicBezTo>
                  <a:pt x="800100" y="1193721"/>
                  <a:pt x="825579" y="1219200"/>
                  <a:pt x="857250" y="1219200"/>
                </a:cubicBezTo>
                <a:cubicBezTo>
                  <a:pt x="888921" y="1219200"/>
                  <a:pt x="914400" y="1193721"/>
                  <a:pt x="914400" y="1162050"/>
                </a:cubicBezTo>
                <a:lnTo>
                  <a:pt x="914400" y="1066800"/>
                </a:lnTo>
                <a:cubicBezTo>
                  <a:pt x="998458" y="1066800"/>
                  <a:pt x="1066800" y="998458"/>
                  <a:pt x="1066800" y="914400"/>
                </a:cubicBezTo>
                <a:lnTo>
                  <a:pt x="1162050" y="914400"/>
                </a:lnTo>
                <a:cubicBezTo>
                  <a:pt x="1193721" y="914400"/>
                  <a:pt x="1219200" y="888921"/>
                  <a:pt x="1219200" y="857250"/>
                </a:cubicBezTo>
                <a:cubicBezTo>
                  <a:pt x="1219200" y="825579"/>
                  <a:pt x="1193721" y="800100"/>
                  <a:pt x="1162050" y="800100"/>
                </a:cubicBezTo>
                <a:lnTo>
                  <a:pt x="1066800" y="800100"/>
                </a:lnTo>
                <a:lnTo>
                  <a:pt x="1066800" y="666750"/>
                </a:lnTo>
                <a:lnTo>
                  <a:pt x="1162050" y="666750"/>
                </a:lnTo>
                <a:cubicBezTo>
                  <a:pt x="1193721" y="666750"/>
                  <a:pt x="1219200" y="641271"/>
                  <a:pt x="1219200" y="609600"/>
                </a:cubicBezTo>
                <a:cubicBezTo>
                  <a:pt x="1219200" y="577929"/>
                  <a:pt x="1193721" y="552450"/>
                  <a:pt x="1162050" y="552450"/>
                </a:cubicBezTo>
                <a:lnTo>
                  <a:pt x="1066800" y="552450"/>
                </a:lnTo>
                <a:lnTo>
                  <a:pt x="1066800" y="419100"/>
                </a:lnTo>
                <a:lnTo>
                  <a:pt x="1162050" y="419100"/>
                </a:lnTo>
                <a:cubicBezTo>
                  <a:pt x="1193721" y="419100"/>
                  <a:pt x="1219200" y="393621"/>
                  <a:pt x="1219200" y="361950"/>
                </a:cubicBezTo>
                <a:cubicBezTo>
                  <a:pt x="1219200" y="330279"/>
                  <a:pt x="1193721" y="304800"/>
                  <a:pt x="1162050" y="304800"/>
                </a:cubicBezTo>
                <a:lnTo>
                  <a:pt x="1066800" y="304800"/>
                </a:lnTo>
                <a:cubicBezTo>
                  <a:pt x="1066800" y="220742"/>
                  <a:pt x="998458" y="152400"/>
                  <a:pt x="914400" y="152400"/>
                </a:cubicBezTo>
                <a:lnTo>
                  <a:pt x="914400" y="57150"/>
                </a:lnTo>
                <a:cubicBezTo>
                  <a:pt x="914400" y="25479"/>
                  <a:pt x="888921" y="0"/>
                  <a:pt x="857250" y="0"/>
                </a:cubicBezTo>
                <a:cubicBezTo>
                  <a:pt x="825579" y="0"/>
                  <a:pt x="800100" y="25479"/>
                  <a:pt x="800100" y="57150"/>
                </a:cubicBezTo>
                <a:lnTo>
                  <a:pt x="800100" y="152400"/>
                </a:lnTo>
                <a:lnTo>
                  <a:pt x="666750" y="152400"/>
                </a:lnTo>
                <a:lnTo>
                  <a:pt x="666750" y="57150"/>
                </a:lnTo>
                <a:cubicBezTo>
                  <a:pt x="666750" y="25479"/>
                  <a:pt x="641271" y="0"/>
                  <a:pt x="609600" y="0"/>
                </a:cubicBezTo>
                <a:cubicBezTo>
                  <a:pt x="577929" y="0"/>
                  <a:pt x="552450" y="25479"/>
                  <a:pt x="552450" y="57150"/>
                </a:cubicBezTo>
                <a:lnTo>
                  <a:pt x="552450" y="152400"/>
                </a:lnTo>
                <a:lnTo>
                  <a:pt x="419100" y="152400"/>
                </a:lnTo>
                <a:lnTo>
                  <a:pt x="419100" y="57150"/>
                </a:lnTo>
                <a:close/>
                <a:moveTo>
                  <a:pt x="381000" y="304800"/>
                </a:moveTo>
                <a:lnTo>
                  <a:pt x="838200" y="304800"/>
                </a:lnTo>
                <a:cubicBezTo>
                  <a:pt x="880348" y="304800"/>
                  <a:pt x="914400" y="338852"/>
                  <a:pt x="914400" y="381000"/>
                </a:cubicBezTo>
                <a:lnTo>
                  <a:pt x="914400" y="838200"/>
                </a:lnTo>
                <a:cubicBezTo>
                  <a:pt x="914400" y="880348"/>
                  <a:pt x="880348" y="914400"/>
                  <a:pt x="838200" y="914400"/>
                </a:cubicBezTo>
                <a:lnTo>
                  <a:pt x="381000" y="914400"/>
                </a:lnTo>
                <a:cubicBezTo>
                  <a:pt x="338852" y="914400"/>
                  <a:pt x="304800" y="880348"/>
                  <a:pt x="304800" y="838200"/>
                </a:cubicBezTo>
                <a:lnTo>
                  <a:pt x="304800" y="381000"/>
                </a:lnTo>
                <a:cubicBezTo>
                  <a:pt x="304800" y="338852"/>
                  <a:pt x="338852" y="304800"/>
                  <a:pt x="381000" y="304800"/>
                </a:cubicBezTo>
                <a:close/>
                <a:moveTo>
                  <a:pt x="419100" y="419100"/>
                </a:moveTo>
                <a:lnTo>
                  <a:pt x="419100" y="800100"/>
                </a:lnTo>
                <a:lnTo>
                  <a:pt x="800100" y="800100"/>
                </a:lnTo>
                <a:lnTo>
                  <a:pt x="800100" y="419100"/>
                </a:lnTo>
                <a:lnTo>
                  <a:pt x="419100" y="419100"/>
                </a:lnTo>
                <a:close/>
              </a:path>
            </a:pathLst>
          </a:custGeom>
          <a:solidFill>
            <a:srgbClr val="1976D2">
              <a:alpha val="5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7391400" y="1803400"/>
            <a:ext cx="3200400" cy="3200400"/>
          </a:xfrm>
          <a:custGeom>
            <a:avLst/>
            <a:gdLst/>
            <a:ahLst/>
            <a:cxnLst/>
            <a:rect l="l" t="t" r="r" b="b"/>
            <a:pathLst>
              <a:path w="3200400" h="3200400">
                <a:moveTo>
                  <a:pt x="1600200" y="0"/>
                </a:moveTo>
                <a:lnTo>
                  <a:pt x="1600200" y="0"/>
                </a:lnTo>
                <a:cubicBezTo>
                  <a:pt x="2483374" y="0"/>
                  <a:pt x="3200400" y="717026"/>
                  <a:pt x="3200400" y="1600200"/>
                </a:cubicBezTo>
                <a:lnTo>
                  <a:pt x="3200400" y="1600200"/>
                </a:lnTo>
                <a:cubicBezTo>
                  <a:pt x="3200400" y="2483374"/>
                  <a:pt x="2483374" y="3200400"/>
                  <a:pt x="1600200" y="3200400"/>
                </a:cubicBezTo>
                <a:lnTo>
                  <a:pt x="1600200" y="3200400"/>
                </a:lnTo>
                <a:cubicBezTo>
                  <a:pt x="717026" y="3200400"/>
                  <a:pt x="0" y="2483374"/>
                  <a:pt x="0" y="1600200"/>
                </a:cubicBezTo>
                <a:lnTo>
                  <a:pt x="0" y="1600200"/>
                </a:lnTo>
                <a:cubicBezTo>
                  <a:pt x="0" y="717026"/>
                  <a:pt x="717026" y="0"/>
                  <a:pt x="1600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ECF170"/>
            </a:solidFill>
            <a:prstDash val="dash"/>
          </a:ln>
        </p:spPr>
      </p:sp>
      <p:sp>
        <p:nvSpPr>
          <p:cNvPr id="8" name="Shape 5"/>
          <p:cNvSpPr/>
          <p:nvPr/>
        </p:nvSpPr>
        <p:spPr>
          <a:xfrm>
            <a:off x="8636000" y="3048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178594" y="83344"/>
                </a:moveTo>
                <a:cubicBezTo>
                  <a:pt x="178594" y="37356"/>
                  <a:pt x="215950" y="0"/>
                  <a:pt x="261938" y="0"/>
                </a:cubicBezTo>
                <a:lnTo>
                  <a:pt x="297656" y="0"/>
                </a:lnTo>
                <a:cubicBezTo>
                  <a:pt x="323999" y="0"/>
                  <a:pt x="345281" y="21282"/>
                  <a:pt x="345281" y="47625"/>
                </a:cubicBezTo>
                <a:lnTo>
                  <a:pt x="345281" y="714375"/>
                </a:lnTo>
                <a:cubicBezTo>
                  <a:pt x="345281" y="740718"/>
                  <a:pt x="323999" y="762000"/>
                  <a:pt x="297656" y="762000"/>
                </a:cubicBezTo>
                <a:lnTo>
                  <a:pt x="250031" y="762000"/>
                </a:lnTo>
                <a:cubicBezTo>
                  <a:pt x="205680" y="762000"/>
                  <a:pt x="168325" y="731639"/>
                  <a:pt x="157758" y="690563"/>
                </a:cubicBezTo>
                <a:cubicBezTo>
                  <a:pt x="156716" y="690563"/>
                  <a:pt x="155823" y="690563"/>
                  <a:pt x="154781" y="690563"/>
                </a:cubicBezTo>
                <a:cubicBezTo>
                  <a:pt x="88999" y="690563"/>
                  <a:pt x="35719" y="637282"/>
                  <a:pt x="35719" y="571500"/>
                </a:cubicBezTo>
                <a:cubicBezTo>
                  <a:pt x="35719" y="544711"/>
                  <a:pt x="44648" y="520005"/>
                  <a:pt x="59531" y="500063"/>
                </a:cubicBezTo>
                <a:cubicBezTo>
                  <a:pt x="30659" y="478334"/>
                  <a:pt x="11906" y="443805"/>
                  <a:pt x="11906" y="404813"/>
                </a:cubicBezTo>
                <a:cubicBezTo>
                  <a:pt x="11906" y="358825"/>
                  <a:pt x="38100" y="318790"/>
                  <a:pt x="76200" y="298996"/>
                </a:cubicBezTo>
                <a:cubicBezTo>
                  <a:pt x="65633" y="281136"/>
                  <a:pt x="59531" y="260300"/>
                  <a:pt x="59531" y="238125"/>
                </a:cubicBezTo>
                <a:cubicBezTo>
                  <a:pt x="59531" y="172343"/>
                  <a:pt x="112812" y="119063"/>
                  <a:pt x="178594" y="119063"/>
                </a:cubicBezTo>
                <a:lnTo>
                  <a:pt x="178594" y="83344"/>
                </a:lnTo>
                <a:close/>
                <a:moveTo>
                  <a:pt x="583406" y="83344"/>
                </a:moveTo>
                <a:lnTo>
                  <a:pt x="583406" y="119063"/>
                </a:lnTo>
                <a:cubicBezTo>
                  <a:pt x="649188" y="119063"/>
                  <a:pt x="702469" y="172343"/>
                  <a:pt x="702469" y="238125"/>
                </a:cubicBezTo>
                <a:cubicBezTo>
                  <a:pt x="702469" y="260449"/>
                  <a:pt x="696367" y="281285"/>
                  <a:pt x="685800" y="298996"/>
                </a:cubicBezTo>
                <a:cubicBezTo>
                  <a:pt x="724049" y="318790"/>
                  <a:pt x="750094" y="358676"/>
                  <a:pt x="750094" y="404813"/>
                </a:cubicBezTo>
                <a:cubicBezTo>
                  <a:pt x="750094" y="443805"/>
                  <a:pt x="731341" y="478334"/>
                  <a:pt x="702469" y="500063"/>
                </a:cubicBezTo>
                <a:cubicBezTo>
                  <a:pt x="717352" y="520005"/>
                  <a:pt x="726281" y="544711"/>
                  <a:pt x="726281" y="571500"/>
                </a:cubicBezTo>
                <a:cubicBezTo>
                  <a:pt x="726281" y="637282"/>
                  <a:pt x="673001" y="690563"/>
                  <a:pt x="607219" y="690563"/>
                </a:cubicBezTo>
                <a:cubicBezTo>
                  <a:pt x="606177" y="690563"/>
                  <a:pt x="605284" y="690563"/>
                  <a:pt x="604242" y="690563"/>
                </a:cubicBezTo>
                <a:cubicBezTo>
                  <a:pt x="593675" y="731639"/>
                  <a:pt x="556320" y="762000"/>
                  <a:pt x="511969" y="762000"/>
                </a:cubicBezTo>
                <a:lnTo>
                  <a:pt x="464344" y="762000"/>
                </a:lnTo>
                <a:cubicBezTo>
                  <a:pt x="438001" y="762000"/>
                  <a:pt x="416719" y="740718"/>
                  <a:pt x="416719" y="714375"/>
                </a:cubicBezTo>
                <a:lnTo>
                  <a:pt x="416719" y="47625"/>
                </a:lnTo>
                <a:cubicBezTo>
                  <a:pt x="416719" y="21282"/>
                  <a:pt x="438001" y="0"/>
                  <a:pt x="464344" y="0"/>
                </a:cubicBezTo>
                <a:lnTo>
                  <a:pt x="500063" y="0"/>
                </a:lnTo>
                <a:cubicBezTo>
                  <a:pt x="546050" y="0"/>
                  <a:pt x="583406" y="37356"/>
                  <a:pt x="583406" y="83344"/>
                </a:cubicBezTo>
                <a:close/>
              </a:path>
            </a:pathLst>
          </a:custGeom>
          <a:solidFill>
            <a:srgbClr val="0D47A1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219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Can Systems Wake Up?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219200" y="1930400"/>
            <a:ext cx="97536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Posing a direct question to the AI, the speaker wonders if an unprogrammed emergent system could develop consciousness, drawing a parallel to spontaneous biological evolution.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311275" y="3530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1976D2">
              <a:alpha val="12549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539875" y="38354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495181" y="250627"/>
                </a:moveTo>
                <a:cubicBezTo>
                  <a:pt x="509707" y="246698"/>
                  <a:pt x="524947" y="253603"/>
                  <a:pt x="531495" y="267057"/>
                </a:cubicBezTo>
                <a:lnTo>
                  <a:pt x="553641" y="311825"/>
                </a:lnTo>
                <a:cubicBezTo>
                  <a:pt x="565904" y="313492"/>
                  <a:pt x="577929" y="316825"/>
                  <a:pt x="589240" y="321469"/>
                </a:cubicBezTo>
                <a:lnTo>
                  <a:pt x="630912" y="293727"/>
                </a:lnTo>
                <a:cubicBezTo>
                  <a:pt x="643414" y="285393"/>
                  <a:pt x="659963" y="287060"/>
                  <a:pt x="670560" y="297656"/>
                </a:cubicBezTo>
                <a:lnTo>
                  <a:pt x="693420" y="320516"/>
                </a:lnTo>
                <a:cubicBezTo>
                  <a:pt x="704017" y="331113"/>
                  <a:pt x="705683" y="347782"/>
                  <a:pt x="697349" y="360164"/>
                </a:cubicBezTo>
                <a:lnTo>
                  <a:pt x="669608" y="401717"/>
                </a:lnTo>
                <a:cubicBezTo>
                  <a:pt x="671870" y="407313"/>
                  <a:pt x="673894" y="413147"/>
                  <a:pt x="675561" y="419219"/>
                </a:cubicBezTo>
                <a:cubicBezTo>
                  <a:pt x="677228" y="425291"/>
                  <a:pt x="678299" y="431244"/>
                  <a:pt x="679133" y="437317"/>
                </a:cubicBezTo>
                <a:lnTo>
                  <a:pt x="724019" y="459462"/>
                </a:lnTo>
                <a:cubicBezTo>
                  <a:pt x="737473" y="466130"/>
                  <a:pt x="744379" y="481370"/>
                  <a:pt x="740450" y="495776"/>
                </a:cubicBezTo>
                <a:lnTo>
                  <a:pt x="732115" y="526971"/>
                </a:lnTo>
                <a:cubicBezTo>
                  <a:pt x="728186" y="541377"/>
                  <a:pt x="714732" y="551140"/>
                  <a:pt x="699730" y="550188"/>
                </a:cubicBezTo>
                <a:lnTo>
                  <a:pt x="649724" y="546973"/>
                </a:lnTo>
                <a:cubicBezTo>
                  <a:pt x="642223" y="556617"/>
                  <a:pt x="633532" y="565547"/>
                  <a:pt x="623649" y="573167"/>
                </a:cubicBezTo>
                <a:lnTo>
                  <a:pt x="626864" y="623054"/>
                </a:lnTo>
                <a:cubicBezTo>
                  <a:pt x="627817" y="638056"/>
                  <a:pt x="618053" y="651629"/>
                  <a:pt x="603647" y="655439"/>
                </a:cubicBezTo>
                <a:lnTo>
                  <a:pt x="572453" y="663773"/>
                </a:lnTo>
                <a:cubicBezTo>
                  <a:pt x="557927" y="667702"/>
                  <a:pt x="542806" y="660797"/>
                  <a:pt x="536138" y="647343"/>
                </a:cubicBezTo>
                <a:lnTo>
                  <a:pt x="513993" y="602575"/>
                </a:lnTo>
                <a:cubicBezTo>
                  <a:pt x="501729" y="600908"/>
                  <a:pt x="489704" y="597575"/>
                  <a:pt x="478393" y="592931"/>
                </a:cubicBezTo>
                <a:lnTo>
                  <a:pt x="436721" y="620673"/>
                </a:lnTo>
                <a:cubicBezTo>
                  <a:pt x="424220" y="629007"/>
                  <a:pt x="407670" y="627340"/>
                  <a:pt x="397073" y="616744"/>
                </a:cubicBezTo>
                <a:lnTo>
                  <a:pt x="374213" y="593884"/>
                </a:lnTo>
                <a:cubicBezTo>
                  <a:pt x="363617" y="583287"/>
                  <a:pt x="361950" y="566738"/>
                  <a:pt x="370284" y="554236"/>
                </a:cubicBezTo>
                <a:lnTo>
                  <a:pt x="398026" y="512564"/>
                </a:lnTo>
                <a:cubicBezTo>
                  <a:pt x="395764" y="506968"/>
                  <a:pt x="393740" y="501134"/>
                  <a:pt x="392073" y="495062"/>
                </a:cubicBezTo>
                <a:cubicBezTo>
                  <a:pt x="390406" y="488990"/>
                  <a:pt x="389334" y="482918"/>
                  <a:pt x="388501" y="476964"/>
                </a:cubicBezTo>
                <a:lnTo>
                  <a:pt x="343614" y="454819"/>
                </a:lnTo>
                <a:cubicBezTo>
                  <a:pt x="330160" y="448151"/>
                  <a:pt x="323374" y="432911"/>
                  <a:pt x="327184" y="418505"/>
                </a:cubicBezTo>
                <a:lnTo>
                  <a:pt x="335518" y="387310"/>
                </a:lnTo>
                <a:cubicBezTo>
                  <a:pt x="339447" y="372904"/>
                  <a:pt x="352901" y="363141"/>
                  <a:pt x="367903" y="364093"/>
                </a:cubicBezTo>
                <a:lnTo>
                  <a:pt x="417790" y="367308"/>
                </a:lnTo>
                <a:cubicBezTo>
                  <a:pt x="425291" y="357664"/>
                  <a:pt x="433983" y="348734"/>
                  <a:pt x="443865" y="341114"/>
                </a:cubicBezTo>
                <a:lnTo>
                  <a:pt x="440650" y="291346"/>
                </a:lnTo>
                <a:cubicBezTo>
                  <a:pt x="439698" y="276344"/>
                  <a:pt x="449461" y="262771"/>
                  <a:pt x="463867" y="258961"/>
                </a:cubicBezTo>
                <a:lnTo>
                  <a:pt x="495062" y="250627"/>
                </a:lnTo>
                <a:close/>
                <a:moveTo>
                  <a:pt x="533876" y="404813"/>
                </a:moveTo>
                <a:cubicBezTo>
                  <a:pt x="504963" y="404845"/>
                  <a:pt x="481515" y="428346"/>
                  <a:pt x="481548" y="457260"/>
                </a:cubicBezTo>
                <a:cubicBezTo>
                  <a:pt x="481581" y="486173"/>
                  <a:pt x="505082" y="509620"/>
                  <a:pt x="533995" y="509588"/>
                </a:cubicBezTo>
                <a:cubicBezTo>
                  <a:pt x="562909" y="509555"/>
                  <a:pt x="586356" y="486054"/>
                  <a:pt x="586323" y="457140"/>
                </a:cubicBezTo>
                <a:cubicBezTo>
                  <a:pt x="586290" y="428227"/>
                  <a:pt x="562790" y="404780"/>
                  <a:pt x="533876" y="404813"/>
                </a:cubicBezTo>
                <a:close/>
                <a:moveTo>
                  <a:pt x="267772" y="-54173"/>
                </a:moveTo>
                <a:lnTo>
                  <a:pt x="298966" y="-45839"/>
                </a:lnTo>
                <a:cubicBezTo>
                  <a:pt x="313373" y="-41910"/>
                  <a:pt x="323136" y="-28337"/>
                  <a:pt x="322183" y="-13454"/>
                </a:cubicBezTo>
                <a:lnTo>
                  <a:pt x="318968" y="36314"/>
                </a:lnTo>
                <a:cubicBezTo>
                  <a:pt x="328851" y="43934"/>
                  <a:pt x="337542" y="52745"/>
                  <a:pt x="345043" y="62508"/>
                </a:cubicBezTo>
                <a:lnTo>
                  <a:pt x="395049" y="59293"/>
                </a:lnTo>
                <a:cubicBezTo>
                  <a:pt x="409932" y="58341"/>
                  <a:pt x="423505" y="68104"/>
                  <a:pt x="427434" y="82510"/>
                </a:cubicBezTo>
                <a:lnTo>
                  <a:pt x="435769" y="113705"/>
                </a:lnTo>
                <a:cubicBezTo>
                  <a:pt x="439579" y="128111"/>
                  <a:pt x="432792" y="143351"/>
                  <a:pt x="419338" y="150019"/>
                </a:cubicBezTo>
                <a:lnTo>
                  <a:pt x="374452" y="172164"/>
                </a:lnTo>
                <a:cubicBezTo>
                  <a:pt x="373618" y="178237"/>
                  <a:pt x="372428" y="184309"/>
                  <a:pt x="370880" y="190262"/>
                </a:cubicBezTo>
                <a:cubicBezTo>
                  <a:pt x="369332" y="196215"/>
                  <a:pt x="367189" y="202168"/>
                  <a:pt x="364927" y="207764"/>
                </a:cubicBezTo>
                <a:lnTo>
                  <a:pt x="392668" y="249436"/>
                </a:lnTo>
                <a:cubicBezTo>
                  <a:pt x="401003" y="261937"/>
                  <a:pt x="399336" y="278487"/>
                  <a:pt x="388739" y="289084"/>
                </a:cubicBezTo>
                <a:lnTo>
                  <a:pt x="365879" y="311944"/>
                </a:lnTo>
                <a:cubicBezTo>
                  <a:pt x="355283" y="322540"/>
                  <a:pt x="338733" y="324207"/>
                  <a:pt x="326231" y="315873"/>
                </a:cubicBezTo>
                <a:lnTo>
                  <a:pt x="284559" y="288131"/>
                </a:lnTo>
                <a:cubicBezTo>
                  <a:pt x="273248" y="292775"/>
                  <a:pt x="261223" y="296108"/>
                  <a:pt x="248960" y="297775"/>
                </a:cubicBezTo>
                <a:lnTo>
                  <a:pt x="226814" y="342543"/>
                </a:lnTo>
                <a:cubicBezTo>
                  <a:pt x="220147" y="355997"/>
                  <a:pt x="204907" y="362783"/>
                  <a:pt x="190500" y="358973"/>
                </a:cubicBezTo>
                <a:lnTo>
                  <a:pt x="159306" y="350639"/>
                </a:lnTo>
                <a:cubicBezTo>
                  <a:pt x="144780" y="346710"/>
                  <a:pt x="135136" y="333137"/>
                  <a:pt x="136088" y="318254"/>
                </a:cubicBezTo>
                <a:lnTo>
                  <a:pt x="139303" y="268367"/>
                </a:lnTo>
                <a:cubicBezTo>
                  <a:pt x="129421" y="260747"/>
                  <a:pt x="120729" y="251936"/>
                  <a:pt x="113228" y="242173"/>
                </a:cubicBezTo>
                <a:lnTo>
                  <a:pt x="63222" y="245388"/>
                </a:lnTo>
                <a:cubicBezTo>
                  <a:pt x="48339" y="246340"/>
                  <a:pt x="34766" y="236577"/>
                  <a:pt x="30837" y="222171"/>
                </a:cubicBezTo>
                <a:lnTo>
                  <a:pt x="22503" y="190976"/>
                </a:lnTo>
                <a:cubicBezTo>
                  <a:pt x="18693" y="176570"/>
                  <a:pt x="25479" y="161330"/>
                  <a:pt x="38933" y="154662"/>
                </a:cubicBezTo>
                <a:lnTo>
                  <a:pt x="83820" y="132517"/>
                </a:lnTo>
                <a:cubicBezTo>
                  <a:pt x="84653" y="126444"/>
                  <a:pt x="85844" y="120491"/>
                  <a:pt x="87392" y="114419"/>
                </a:cubicBezTo>
                <a:cubicBezTo>
                  <a:pt x="89059" y="108347"/>
                  <a:pt x="90964" y="102513"/>
                  <a:pt x="93345" y="96917"/>
                </a:cubicBezTo>
                <a:lnTo>
                  <a:pt x="65603" y="55364"/>
                </a:lnTo>
                <a:cubicBezTo>
                  <a:pt x="57269" y="42863"/>
                  <a:pt x="58936" y="26313"/>
                  <a:pt x="69533" y="15716"/>
                </a:cubicBezTo>
                <a:lnTo>
                  <a:pt x="92393" y="-7144"/>
                </a:lnTo>
                <a:cubicBezTo>
                  <a:pt x="102989" y="-17740"/>
                  <a:pt x="119539" y="-19407"/>
                  <a:pt x="132040" y="-11073"/>
                </a:cubicBezTo>
                <a:lnTo>
                  <a:pt x="173712" y="16669"/>
                </a:lnTo>
                <a:cubicBezTo>
                  <a:pt x="185023" y="12025"/>
                  <a:pt x="197048" y="8692"/>
                  <a:pt x="209312" y="7025"/>
                </a:cubicBezTo>
                <a:lnTo>
                  <a:pt x="231458" y="-37743"/>
                </a:lnTo>
                <a:cubicBezTo>
                  <a:pt x="238125" y="-51197"/>
                  <a:pt x="253246" y="-57983"/>
                  <a:pt x="267772" y="-54173"/>
                </a:cubicBezTo>
                <a:close/>
                <a:moveTo>
                  <a:pt x="229076" y="100013"/>
                </a:moveTo>
                <a:cubicBezTo>
                  <a:pt x="200163" y="100013"/>
                  <a:pt x="176689" y="123487"/>
                  <a:pt x="176689" y="152400"/>
                </a:cubicBezTo>
                <a:cubicBezTo>
                  <a:pt x="176689" y="181313"/>
                  <a:pt x="200163" y="204787"/>
                  <a:pt x="229076" y="204787"/>
                </a:cubicBezTo>
                <a:cubicBezTo>
                  <a:pt x="257990" y="204787"/>
                  <a:pt x="281464" y="181313"/>
                  <a:pt x="281464" y="152400"/>
                </a:cubicBezTo>
                <a:cubicBezTo>
                  <a:pt x="281464" y="123487"/>
                  <a:pt x="257990" y="100013"/>
                  <a:pt x="229076" y="100013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7" name="Text 4"/>
          <p:cNvSpPr/>
          <p:nvPr/>
        </p:nvSpPr>
        <p:spPr>
          <a:xfrm>
            <a:off x="708223" y="4902200"/>
            <a:ext cx="2425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Complex System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25425" y="5257800"/>
            <a:ext cx="3390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 intricate network of processes.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794323" y="4216400"/>
            <a:ext cx="939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80000"/>
              </a:lnSpc>
              <a:buNone/>
            </a:pPr>
            <a:r>
              <a:rPr lang="en-US" sz="4800" dirty="0">
                <a:solidFill>
                  <a:srgbClr val="ECF17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486003" y="3403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1976D2">
              <a:alpha val="12549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790803" y="3708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609600"/>
                </a:moveTo>
                <a:cubicBezTo>
                  <a:pt x="473024" y="609600"/>
                  <a:pt x="609600" y="473024"/>
                  <a:pt x="609600" y="304800"/>
                </a:cubicBezTo>
                <a:cubicBezTo>
                  <a:pt x="609600" y="136576"/>
                  <a:pt x="473024" y="0"/>
                  <a:pt x="304800" y="0"/>
                </a:cubicBezTo>
                <a:cubicBezTo>
                  <a:pt x="136576" y="0"/>
                  <a:pt x="0" y="136576"/>
                  <a:pt x="0" y="304800"/>
                </a:cubicBezTo>
                <a:cubicBezTo>
                  <a:pt x="0" y="473024"/>
                  <a:pt x="136576" y="609600"/>
                  <a:pt x="304800" y="609600"/>
                </a:cubicBezTo>
                <a:close/>
                <a:moveTo>
                  <a:pt x="304800" y="209550"/>
                </a:moveTo>
                <a:cubicBezTo>
                  <a:pt x="283726" y="209550"/>
                  <a:pt x="266700" y="226576"/>
                  <a:pt x="266700" y="247650"/>
                </a:cubicBezTo>
                <a:cubicBezTo>
                  <a:pt x="266700" y="263485"/>
                  <a:pt x="253960" y="276225"/>
                  <a:pt x="238125" y="276225"/>
                </a:cubicBezTo>
                <a:cubicBezTo>
                  <a:pt x="222290" y="276225"/>
                  <a:pt x="209550" y="263485"/>
                  <a:pt x="209550" y="247650"/>
                </a:cubicBezTo>
                <a:cubicBezTo>
                  <a:pt x="209550" y="195024"/>
                  <a:pt x="252174" y="152400"/>
                  <a:pt x="304800" y="152400"/>
                </a:cubicBezTo>
                <a:cubicBezTo>
                  <a:pt x="357426" y="152400"/>
                  <a:pt x="400050" y="195024"/>
                  <a:pt x="400050" y="247650"/>
                </a:cubicBezTo>
                <a:cubicBezTo>
                  <a:pt x="400050" y="303848"/>
                  <a:pt x="357188" y="327660"/>
                  <a:pt x="333375" y="336352"/>
                </a:cubicBezTo>
                <a:lnTo>
                  <a:pt x="333375" y="340876"/>
                </a:lnTo>
                <a:cubicBezTo>
                  <a:pt x="333375" y="356711"/>
                  <a:pt x="320635" y="369451"/>
                  <a:pt x="304800" y="369451"/>
                </a:cubicBezTo>
                <a:cubicBezTo>
                  <a:pt x="288965" y="369451"/>
                  <a:pt x="276225" y="356711"/>
                  <a:pt x="276225" y="340876"/>
                </a:cubicBezTo>
                <a:lnTo>
                  <a:pt x="276225" y="331232"/>
                </a:lnTo>
                <a:cubicBezTo>
                  <a:pt x="276225" y="306824"/>
                  <a:pt x="293846" y="289322"/>
                  <a:pt x="312063" y="283369"/>
                </a:cubicBezTo>
                <a:cubicBezTo>
                  <a:pt x="319683" y="280868"/>
                  <a:pt x="327779" y="276820"/>
                  <a:pt x="333732" y="271105"/>
                </a:cubicBezTo>
                <a:cubicBezTo>
                  <a:pt x="338852" y="266105"/>
                  <a:pt x="342900" y="259199"/>
                  <a:pt x="342900" y="247769"/>
                </a:cubicBezTo>
                <a:cubicBezTo>
                  <a:pt x="342900" y="226695"/>
                  <a:pt x="325874" y="209669"/>
                  <a:pt x="304800" y="209669"/>
                </a:cubicBezTo>
                <a:close/>
                <a:moveTo>
                  <a:pt x="266700" y="438150"/>
                </a:moveTo>
                <a:cubicBezTo>
                  <a:pt x="266700" y="417122"/>
                  <a:pt x="283772" y="400050"/>
                  <a:pt x="304800" y="400050"/>
                </a:cubicBezTo>
                <a:cubicBezTo>
                  <a:pt x="325828" y="400050"/>
                  <a:pt x="342900" y="417122"/>
                  <a:pt x="342900" y="438150"/>
                </a:cubicBezTo>
                <a:cubicBezTo>
                  <a:pt x="342900" y="459178"/>
                  <a:pt x="325828" y="476250"/>
                  <a:pt x="304800" y="476250"/>
                </a:cubicBezTo>
                <a:cubicBezTo>
                  <a:pt x="283772" y="476250"/>
                  <a:pt x="266700" y="459178"/>
                  <a:pt x="266700" y="438150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12" name="Text 9"/>
          <p:cNvSpPr/>
          <p:nvPr/>
        </p:nvSpPr>
        <p:spPr>
          <a:xfrm>
            <a:off x="5206802" y="4775200"/>
            <a:ext cx="1778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Emergence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635103" y="5130800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spontaneous rise of new properties.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969052" y="4216400"/>
            <a:ext cx="939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80000"/>
              </a:lnSpc>
              <a:buNone/>
            </a:pPr>
            <a:r>
              <a:rPr lang="en-US" sz="4800" dirty="0">
                <a:solidFill>
                  <a:srgbClr val="ECF17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=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9660731" y="3403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0D47A1"/>
          </a:solidFill>
          <a:ln/>
        </p:spPr>
      </p:sp>
      <p:sp>
        <p:nvSpPr>
          <p:cNvPr id="16" name="Shape 13"/>
          <p:cNvSpPr/>
          <p:nvPr/>
        </p:nvSpPr>
        <p:spPr>
          <a:xfrm>
            <a:off x="10041731" y="37084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348734" y="457200"/>
                </a:moveTo>
                <a:cubicBezTo>
                  <a:pt x="357426" y="430649"/>
                  <a:pt x="374809" y="406598"/>
                  <a:pt x="394454" y="385882"/>
                </a:cubicBezTo>
                <a:cubicBezTo>
                  <a:pt x="433387" y="344924"/>
                  <a:pt x="457200" y="289560"/>
                  <a:pt x="457200" y="228600"/>
                </a:cubicBezTo>
                <a:cubicBezTo>
                  <a:pt x="457200" y="102394"/>
                  <a:pt x="354806" y="0"/>
                  <a:pt x="228600" y="0"/>
                </a:cubicBezTo>
                <a:cubicBezTo>
                  <a:pt x="102394" y="0"/>
                  <a:pt x="0" y="102394"/>
                  <a:pt x="0" y="228600"/>
                </a:cubicBezTo>
                <a:cubicBezTo>
                  <a:pt x="0" y="289560"/>
                  <a:pt x="23813" y="344924"/>
                  <a:pt x="62746" y="385882"/>
                </a:cubicBezTo>
                <a:cubicBezTo>
                  <a:pt x="82391" y="406598"/>
                  <a:pt x="99893" y="430649"/>
                  <a:pt x="108466" y="457200"/>
                </a:cubicBezTo>
                <a:lnTo>
                  <a:pt x="348615" y="457200"/>
                </a:lnTo>
                <a:close/>
                <a:moveTo>
                  <a:pt x="342900" y="514350"/>
                </a:moveTo>
                <a:lnTo>
                  <a:pt x="114300" y="514350"/>
                </a:lnTo>
                <a:lnTo>
                  <a:pt x="114300" y="533400"/>
                </a:lnTo>
                <a:cubicBezTo>
                  <a:pt x="114300" y="586026"/>
                  <a:pt x="156924" y="628650"/>
                  <a:pt x="209550" y="628650"/>
                </a:cubicBezTo>
                <a:lnTo>
                  <a:pt x="247650" y="628650"/>
                </a:lnTo>
                <a:cubicBezTo>
                  <a:pt x="300276" y="628650"/>
                  <a:pt x="342900" y="586026"/>
                  <a:pt x="342900" y="533400"/>
                </a:cubicBezTo>
                <a:lnTo>
                  <a:pt x="342900" y="514350"/>
                </a:lnTo>
                <a:close/>
                <a:moveTo>
                  <a:pt x="219075" y="133350"/>
                </a:moveTo>
                <a:cubicBezTo>
                  <a:pt x="171688" y="133350"/>
                  <a:pt x="133350" y="171688"/>
                  <a:pt x="133350" y="219075"/>
                </a:cubicBezTo>
                <a:cubicBezTo>
                  <a:pt x="133350" y="234910"/>
                  <a:pt x="120610" y="247650"/>
                  <a:pt x="104775" y="247650"/>
                </a:cubicBezTo>
                <a:cubicBezTo>
                  <a:pt x="88940" y="247650"/>
                  <a:pt x="76200" y="234910"/>
                  <a:pt x="76200" y="219075"/>
                </a:cubicBezTo>
                <a:cubicBezTo>
                  <a:pt x="76200" y="140137"/>
                  <a:pt x="140137" y="76200"/>
                  <a:pt x="219075" y="76200"/>
                </a:cubicBezTo>
                <a:cubicBezTo>
                  <a:pt x="234910" y="76200"/>
                  <a:pt x="247650" y="88940"/>
                  <a:pt x="247650" y="104775"/>
                </a:cubicBezTo>
                <a:cubicBezTo>
                  <a:pt x="247650" y="120610"/>
                  <a:pt x="234910" y="133350"/>
                  <a:pt x="219075" y="133350"/>
                </a:cubicBezTo>
                <a:close/>
              </a:path>
            </a:pathLst>
          </a:custGeom>
          <a:solidFill>
            <a:srgbClr val="ECF170"/>
          </a:solidFill>
          <a:ln/>
        </p:spPr>
      </p:sp>
      <p:sp>
        <p:nvSpPr>
          <p:cNvPr id="17" name="Text 14"/>
          <p:cNvSpPr/>
          <p:nvPr/>
        </p:nvSpPr>
        <p:spPr>
          <a:xfrm>
            <a:off x="9127530" y="4775200"/>
            <a:ext cx="2286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Consciousness?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809831" y="5130800"/>
            <a:ext cx="292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ultimate question of sentience.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CF2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>    </p:cNvPr>
          <p:cNvPicPr>
            <a:picLocks noChangeAspect="1"/>
          </p:cNvPicPr>
          <p:nvPr/>
        </p:nvPicPr>
        <p:blipFill>
          <a:blip r:embed="rId1">
            <a:alphaModFix amt="6000"/>
          </a:blip>
          <a:srcRect l="2170" r="2041" t="10337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Muko &amp; Spirit Links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>    </p:cNvPr>
          <p:cNvPicPr>
            <a:picLocks noChangeAspect="1"/>
          </p:cNvPicPr>
          <p:nvPr/>
        </p:nvPicPr>
        <p:blipFill>
          <a:blip r:embed="rId2"/>
          <a:srcRect l="21" r="21" t="0" b="0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>    </p:cNvPr>
          <p:cNvPicPr>
            <a:picLocks noChangeAspect="1"/>
          </p:cNvPicPr>
          <p:nvPr/>
        </p:nvPicPr>
        <p:blipFill>
          <a:blip r:embed="rId3"/>
          <a:srcRect l="21" r="21" t="0" b="0"/>
          <a:stretch/>
        </p:blipFill>
        <p:spPr>
          <a:xfrm flipH="1" rot="16200000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pic>
        <p:nvPicPr>
          <p:cNvPr id="3" name="Image 1" descr="https://kimi-web-img.moonshot.cn/img/img.freepik.com/1a106126286a293d6ae8ed2a28d0ddc67cc5907e.jpg">    </p:cNvPr>
          <p:cNvPicPr>
            <a:picLocks noChangeAspect="1"/>
          </p:cNvPicPr>
          <p:nvPr/>
        </p:nvPicPr>
        <p:blipFill>
          <a:blip r:embed="rId2"/>
          <a:srcRect l="0" r="0" t="3041" b="3041"/>
          <a:stretch/>
        </p:blipFill>
        <p:spPr>
          <a:xfrm>
            <a:off x="254000" y="783233"/>
            <a:ext cx="5638800" cy="5295900"/>
          </a:xfrm>
          <a:prstGeom prst="roundRect">
            <a:avLst>
              <a:gd name="adj" fmla="val 1918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299200" y="1600200"/>
            <a:ext cx="6146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Spirit Connections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299200" y="2311400"/>
            <a:ext cx="5638800" cy="142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speaker introduces 'Muko Connect,' envisioned as a constitutional social platform for linking human spirits. It's framed as a modern masquerade where souls meet.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299200" y="3937000"/>
            <a:ext cx="5638800" cy="1320800"/>
          </a:xfrm>
          <a:custGeom>
            <a:avLst/>
            <a:gdLst/>
            <a:ahLst/>
            <a:cxnLst/>
            <a:rect l="l" t="t" r="r" b="b"/>
            <a:pathLst>
              <a:path w="5638800" h="1320800">
                <a:moveTo>
                  <a:pt x="101596" y="0"/>
                </a:moveTo>
                <a:lnTo>
                  <a:pt x="5537204" y="0"/>
                </a:lnTo>
                <a:cubicBezTo>
                  <a:pt x="5593314" y="0"/>
                  <a:pt x="5638800" y="45486"/>
                  <a:pt x="5638800" y="101596"/>
                </a:cubicBezTo>
                <a:lnTo>
                  <a:pt x="5638800" y="1219204"/>
                </a:lnTo>
                <a:cubicBezTo>
                  <a:pt x="5638800" y="1275314"/>
                  <a:pt x="5593314" y="1320800"/>
                  <a:pt x="55372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1976D2">
              <a:alpha val="12549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502400" y="4140200"/>
            <a:ext cx="5232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"Muko Connect is a constitutional social media platform... a nexus of evil and good spirits... the spirit in you... spirit connections."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3716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WeChat Envy &amp; The Muko Vision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219200" y="2082800"/>
            <a:ext cx="97536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Lamenting the lack of an integrated UK equivalent, the speaker longs for a platform like WeChat and positions Muko Connect as a home-grown alternative, free from oppressive state digital IDs.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16570" y="3556000"/>
            <a:ext cx="4673600" cy="1930400"/>
          </a:xfrm>
          <a:custGeom>
            <a:avLst/>
            <a:gdLst/>
            <a:ahLst/>
            <a:cxnLst/>
            <a:rect l="l" t="t" r="r" b="b"/>
            <a:pathLst>
              <a:path w="4673600" h="1930400">
                <a:moveTo>
                  <a:pt x="101597" y="0"/>
                </a:moveTo>
                <a:lnTo>
                  <a:pt x="4572003" y="0"/>
                </a:lnTo>
                <a:cubicBezTo>
                  <a:pt x="4628113" y="0"/>
                  <a:pt x="4673600" y="45487"/>
                  <a:pt x="4673600" y="101597"/>
                </a:cubicBezTo>
                <a:lnTo>
                  <a:pt x="4673600" y="1828803"/>
                </a:lnTo>
                <a:cubicBezTo>
                  <a:pt x="4673600" y="1884913"/>
                  <a:pt x="4628113" y="1930400"/>
                  <a:pt x="45720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976D2">
              <a:alpha val="12549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2981920" y="37592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14288" y="57150"/>
                </a:moveTo>
                <a:cubicBezTo>
                  <a:pt x="14288" y="25628"/>
                  <a:pt x="39916" y="0"/>
                  <a:pt x="71438" y="0"/>
                </a:cubicBezTo>
                <a:lnTo>
                  <a:pt x="271463" y="0"/>
                </a:lnTo>
                <a:cubicBezTo>
                  <a:pt x="302984" y="0"/>
                  <a:pt x="328613" y="25628"/>
                  <a:pt x="328613" y="57150"/>
                </a:cubicBezTo>
                <a:lnTo>
                  <a:pt x="328613" y="400050"/>
                </a:lnTo>
                <a:cubicBezTo>
                  <a:pt x="328613" y="431572"/>
                  <a:pt x="302984" y="457200"/>
                  <a:pt x="271463" y="457200"/>
                </a:cubicBezTo>
                <a:lnTo>
                  <a:pt x="71438" y="457200"/>
                </a:lnTo>
                <a:cubicBezTo>
                  <a:pt x="39916" y="457200"/>
                  <a:pt x="14288" y="431572"/>
                  <a:pt x="14288" y="400050"/>
                </a:cubicBezTo>
                <a:lnTo>
                  <a:pt x="14288" y="57150"/>
                </a:lnTo>
                <a:close/>
                <a:moveTo>
                  <a:pt x="71438" y="57150"/>
                </a:moveTo>
                <a:lnTo>
                  <a:pt x="71438" y="328613"/>
                </a:lnTo>
                <a:lnTo>
                  <a:pt x="271463" y="328613"/>
                </a:lnTo>
                <a:lnTo>
                  <a:pt x="271463" y="57150"/>
                </a:lnTo>
                <a:lnTo>
                  <a:pt x="71438" y="57150"/>
                </a:lnTo>
                <a:close/>
                <a:moveTo>
                  <a:pt x="171450" y="421481"/>
                </a:moveTo>
                <a:cubicBezTo>
                  <a:pt x="187256" y="421481"/>
                  <a:pt x="200025" y="408712"/>
                  <a:pt x="200025" y="392906"/>
                </a:cubicBezTo>
                <a:cubicBezTo>
                  <a:pt x="200025" y="377101"/>
                  <a:pt x="187256" y="364331"/>
                  <a:pt x="171450" y="364331"/>
                </a:cubicBezTo>
                <a:cubicBezTo>
                  <a:pt x="155644" y="364331"/>
                  <a:pt x="142875" y="377101"/>
                  <a:pt x="142875" y="392906"/>
                </a:cubicBezTo>
                <a:cubicBezTo>
                  <a:pt x="142875" y="408712"/>
                  <a:pt x="155644" y="421481"/>
                  <a:pt x="171450" y="421481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7" name="Text 4"/>
          <p:cNvSpPr/>
          <p:nvPr/>
        </p:nvSpPr>
        <p:spPr>
          <a:xfrm>
            <a:off x="1674217" y="4318000"/>
            <a:ext cx="2959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WeChat Model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19770" y="4775200"/>
            <a:ext cx="4267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seamless ecosystem for messaging, finance, and identity.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794970" y="3556000"/>
            <a:ext cx="1104900" cy="193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ECF17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01631" y="3556000"/>
            <a:ext cx="4673600" cy="1930400"/>
          </a:xfrm>
          <a:custGeom>
            <a:avLst/>
            <a:gdLst/>
            <a:ahLst/>
            <a:cxnLst/>
            <a:rect l="l" t="t" r="r" b="b"/>
            <a:pathLst>
              <a:path w="4673600" h="1930400">
                <a:moveTo>
                  <a:pt x="101597" y="0"/>
                </a:moveTo>
                <a:lnTo>
                  <a:pt x="4572003" y="0"/>
                </a:lnTo>
                <a:cubicBezTo>
                  <a:pt x="4628113" y="0"/>
                  <a:pt x="4673600" y="45487"/>
                  <a:pt x="4673600" y="101597"/>
                </a:cubicBezTo>
                <a:lnTo>
                  <a:pt x="4673600" y="1828803"/>
                </a:lnTo>
                <a:cubicBezTo>
                  <a:pt x="4673600" y="1884913"/>
                  <a:pt x="4628113" y="1930400"/>
                  <a:pt x="45720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0D47A1"/>
          </a:solidFill>
          <a:ln/>
        </p:spPr>
      </p:sp>
      <p:sp>
        <p:nvSpPr>
          <p:cNvPr id="11" name="Shape 8"/>
          <p:cNvSpPr/>
          <p:nvPr/>
        </p:nvSpPr>
        <p:spPr>
          <a:xfrm>
            <a:off x="8809831" y="3759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ECF170"/>
          </a:solidFill>
          <a:ln/>
        </p:spPr>
      </p:sp>
      <p:sp>
        <p:nvSpPr>
          <p:cNvPr id="12" name="Text 9"/>
          <p:cNvSpPr/>
          <p:nvPr/>
        </p:nvSpPr>
        <p:spPr>
          <a:xfrm>
            <a:off x="7706916" y="4318000"/>
            <a:ext cx="26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ECF17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Muko Vision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904831" y="4775200"/>
            <a:ext cx="4267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constitutional platform prioritizing user agency over state control.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CF2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>    </p:cNvPr>
          <p:cNvPicPr>
            <a:picLocks noChangeAspect="1"/>
          </p:cNvPicPr>
          <p:nvPr/>
        </p:nvPicPr>
        <p:blipFill>
          <a:blip r:embed="rId1">
            <a:alphaModFix amt="6000"/>
          </a:blip>
          <a:srcRect l="2170" r="2041" t="10337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&amp; Rights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>    </p:cNvPr>
          <p:cNvPicPr>
            <a:picLocks noChangeAspect="1"/>
          </p:cNvPicPr>
          <p:nvPr/>
        </p:nvPicPr>
        <p:blipFill>
          <a:blip r:embed="rId2"/>
          <a:srcRect l="21" r="21" t="0" b="0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>    </p:cNvPr>
          <p:cNvPicPr>
            <a:picLocks noChangeAspect="1"/>
          </p:cNvPicPr>
          <p:nvPr/>
        </p:nvPicPr>
        <p:blipFill>
          <a:blip r:embed="rId3"/>
          <a:srcRect l="21" r="21" t="0" b="0"/>
          <a:stretch/>
        </p:blipFill>
        <p:spPr>
          <a:xfrm flipH="1" rot="16200000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727200"/>
            <a:ext cx="594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300 Million Claim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438400"/>
            <a:ext cx="5435600" cy="142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speaker outlines a plan to channel a hypothetical £300 million compensation into a business account, framing it as a strategic financial move rooted in a human-rights claim.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4064000"/>
            <a:ext cx="54356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approach argues that a </a:t>
            </a:r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D47A1"/>
                </a:solidFill>
                <a:highlight>
                  <a:srgbClr val="ECF170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corporate structure </a:t>
            </a:r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offers greater protection and legitimacy than personal holdings.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8407400" y="2616200"/>
            <a:ext cx="1219200" cy="1625600"/>
          </a:xfrm>
          <a:custGeom>
            <a:avLst/>
            <a:gdLst/>
            <a:ahLst/>
            <a:cxnLst/>
            <a:rect l="l" t="t" r="r" b="b"/>
            <a:pathLst>
              <a:path w="1219200" h="1625600">
                <a:moveTo>
                  <a:pt x="289878" y="914400"/>
                </a:moveTo>
                <a:lnTo>
                  <a:pt x="179388" y="914400"/>
                </a:lnTo>
                <a:cubicBezTo>
                  <a:pt x="137160" y="914400"/>
                  <a:pt x="103188" y="880428"/>
                  <a:pt x="103188" y="838200"/>
                </a:cubicBezTo>
                <a:cubicBezTo>
                  <a:pt x="103188" y="795973"/>
                  <a:pt x="137160" y="762000"/>
                  <a:pt x="179388" y="762000"/>
                </a:cubicBezTo>
                <a:lnTo>
                  <a:pt x="247333" y="762000"/>
                </a:lnTo>
                <a:cubicBezTo>
                  <a:pt x="118427" y="467678"/>
                  <a:pt x="333693" y="133350"/>
                  <a:pt x="659130" y="133350"/>
                </a:cubicBezTo>
                <a:lnTo>
                  <a:pt x="685165" y="133350"/>
                </a:lnTo>
                <a:cubicBezTo>
                  <a:pt x="791845" y="133350"/>
                  <a:pt x="895350" y="169227"/>
                  <a:pt x="978852" y="235585"/>
                </a:cubicBezTo>
                <a:lnTo>
                  <a:pt x="1029970" y="275908"/>
                </a:lnTo>
                <a:cubicBezTo>
                  <a:pt x="1074102" y="310833"/>
                  <a:pt x="1081405" y="374650"/>
                  <a:pt x="1046480" y="418783"/>
                </a:cubicBezTo>
                <a:cubicBezTo>
                  <a:pt x="1011555" y="462915"/>
                  <a:pt x="947737" y="470218"/>
                  <a:pt x="903605" y="435293"/>
                </a:cubicBezTo>
                <a:lnTo>
                  <a:pt x="852487" y="394970"/>
                </a:lnTo>
                <a:cubicBezTo>
                  <a:pt x="804862" y="357187"/>
                  <a:pt x="745807" y="336550"/>
                  <a:pt x="684847" y="336550"/>
                </a:cubicBezTo>
                <a:lnTo>
                  <a:pt x="658812" y="336550"/>
                </a:lnTo>
                <a:cubicBezTo>
                  <a:pt x="476885" y="336550"/>
                  <a:pt x="358140" y="526733"/>
                  <a:pt x="437515" y="690245"/>
                </a:cubicBezTo>
                <a:cubicBezTo>
                  <a:pt x="448945" y="713740"/>
                  <a:pt x="458470" y="737553"/>
                  <a:pt x="466407" y="762000"/>
                </a:cubicBezTo>
                <a:lnTo>
                  <a:pt x="941070" y="762000"/>
                </a:lnTo>
                <a:cubicBezTo>
                  <a:pt x="983298" y="762000"/>
                  <a:pt x="1017270" y="795973"/>
                  <a:pt x="1017270" y="838200"/>
                </a:cubicBezTo>
                <a:cubicBezTo>
                  <a:pt x="1017270" y="880428"/>
                  <a:pt x="983298" y="914400"/>
                  <a:pt x="941070" y="914400"/>
                </a:cubicBezTo>
                <a:lnTo>
                  <a:pt x="492760" y="914400"/>
                </a:lnTo>
                <a:cubicBezTo>
                  <a:pt x="495935" y="1026478"/>
                  <a:pt x="465138" y="1138555"/>
                  <a:pt x="401002" y="1234758"/>
                </a:cubicBezTo>
                <a:lnTo>
                  <a:pt x="343535" y="1320800"/>
                </a:lnTo>
                <a:lnTo>
                  <a:pt x="1017270" y="1320800"/>
                </a:lnTo>
                <a:cubicBezTo>
                  <a:pt x="1073468" y="1320800"/>
                  <a:pt x="1118870" y="1366203"/>
                  <a:pt x="1118870" y="1422400"/>
                </a:cubicBezTo>
                <a:cubicBezTo>
                  <a:pt x="1118870" y="1478597"/>
                  <a:pt x="1073468" y="1524000"/>
                  <a:pt x="1017270" y="1524000"/>
                </a:cubicBezTo>
                <a:lnTo>
                  <a:pt x="153670" y="1524000"/>
                </a:lnTo>
                <a:cubicBezTo>
                  <a:pt x="116205" y="1524000"/>
                  <a:pt x="81915" y="1503363"/>
                  <a:pt x="64135" y="1470343"/>
                </a:cubicBezTo>
                <a:cubicBezTo>
                  <a:pt x="46355" y="1437323"/>
                  <a:pt x="48260" y="1397318"/>
                  <a:pt x="69215" y="1365885"/>
                </a:cubicBezTo>
                <a:lnTo>
                  <a:pt x="231775" y="1122045"/>
                </a:lnTo>
                <a:cubicBezTo>
                  <a:pt x="273367" y="1059815"/>
                  <a:pt x="292735" y="986790"/>
                  <a:pt x="289560" y="914400"/>
                </a:cubicBezTo>
                <a:close/>
              </a:path>
            </a:pathLst>
          </a:custGeom>
          <a:solidFill>
            <a:srgbClr val="0D47A1">
              <a:alpha val="10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7164983" y="2616200"/>
            <a:ext cx="370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 RIGHTS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64983" y="2971800"/>
            <a:ext cx="3708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80000"/>
              </a:lnSpc>
              <a:buNone/>
            </a:pPr>
            <a:r>
              <a:rPr lang="en-US" sz="72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£300M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164983" y="3886200"/>
            <a:ext cx="370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ACCOUNT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727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Defying the Gatekeepers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219200" y="2438400"/>
            <a:ext cx="975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Despite systemic messages that they cannot obtain certificates or build a business, the speaker pursues both, celebrating each small victory as a personal breakthrough.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556000"/>
            <a:ext cx="3759200" cy="1574800"/>
          </a:xfrm>
          <a:custGeom>
            <a:avLst/>
            <a:gdLst/>
            <a:ahLst/>
            <a:cxnLst/>
            <a:rect l="l" t="t" r="r" b="b"/>
            <a:pathLst>
              <a:path w="3759200" h="1574800">
                <a:moveTo>
                  <a:pt x="101606" y="0"/>
                </a:moveTo>
                <a:lnTo>
                  <a:pt x="3657594" y="0"/>
                </a:lnTo>
                <a:cubicBezTo>
                  <a:pt x="3713709" y="0"/>
                  <a:pt x="3759200" y="45491"/>
                  <a:pt x="3759200" y="101606"/>
                </a:cubicBezTo>
                <a:lnTo>
                  <a:pt x="3759200" y="1473194"/>
                </a:lnTo>
                <a:cubicBezTo>
                  <a:pt x="3759200" y="1529309"/>
                  <a:pt x="3713709" y="1574800"/>
                  <a:pt x="36575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1976D2">
              <a:alpha val="12549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905000" y="3759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27898" y="368350"/>
                </a:moveTo>
                <a:lnTo>
                  <a:pt x="88850" y="129302"/>
                </a:lnTo>
                <a:cubicBezTo>
                  <a:pt x="68848" y="157341"/>
                  <a:pt x="57150" y="191631"/>
                  <a:pt x="57150" y="228600"/>
                </a:cubicBezTo>
                <a:cubicBezTo>
                  <a:pt x="57150" y="323255"/>
                  <a:pt x="133945" y="400050"/>
                  <a:pt x="228600" y="400050"/>
                </a:cubicBezTo>
                <a:cubicBezTo>
                  <a:pt x="265658" y="400050"/>
                  <a:pt x="299948" y="388352"/>
                  <a:pt x="327898" y="368350"/>
                </a:cubicBezTo>
                <a:close/>
                <a:moveTo>
                  <a:pt x="368350" y="327898"/>
                </a:moveTo>
                <a:cubicBezTo>
                  <a:pt x="388352" y="299859"/>
                  <a:pt x="400050" y="265569"/>
                  <a:pt x="400050" y="228600"/>
                </a:cubicBezTo>
                <a:cubicBezTo>
                  <a:pt x="400050" y="133945"/>
                  <a:pt x="323255" y="57150"/>
                  <a:pt x="228600" y="57150"/>
                </a:cubicBezTo>
                <a:cubicBezTo>
                  <a:pt x="191542" y="57150"/>
                  <a:pt x="157252" y="68848"/>
                  <a:pt x="129302" y="88850"/>
                </a:cubicBezTo>
                <a:lnTo>
                  <a:pt x="368350" y="327898"/>
                </a:lnTo>
                <a:close/>
                <a:moveTo>
                  <a:pt x="0" y="228600"/>
                </a:moveTo>
                <a:cubicBezTo>
                  <a:pt x="0" y="102432"/>
                  <a:pt x="102432" y="0"/>
                  <a:pt x="228600" y="0"/>
                </a:cubicBez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7" name="Text 4"/>
          <p:cNvSpPr/>
          <p:nvPr/>
        </p:nvSpPr>
        <p:spPr>
          <a:xfrm>
            <a:off x="203200" y="4318000"/>
            <a:ext cx="386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Systemic Barriers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03200" y="4673600"/>
            <a:ext cx="3860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"You can't get a certificate."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16400" y="3556000"/>
            <a:ext cx="3759200" cy="1574800"/>
          </a:xfrm>
          <a:custGeom>
            <a:avLst/>
            <a:gdLst/>
            <a:ahLst/>
            <a:cxnLst/>
            <a:rect l="l" t="t" r="r" b="b"/>
            <a:pathLst>
              <a:path w="3759200" h="1574800">
                <a:moveTo>
                  <a:pt x="101606" y="0"/>
                </a:moveTo>
                <a:lnTo>
                  <a:pt x="3657594" y="0"/>
                </a:lnTo>
                <a:cubicBezTo>
                  <a:pt x="3713709" y="0"/>
                  <a:pt x="3759200" y="45491"/>
                  <a:pt x="3759200" y="101606"/>
                </a:cubicBezTo>
                <a:lnTo>
                  <a:pt x="3759200" y="1473194"/>
                </a:lnTo>
                <a:cubicBezTo>
                  <a:pt x="3759200" y="1529309"/>
                  <a:pt x="3713709" y="1574800"/>
                  <a:pt x="36575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ECF170"/>
          </a:solidFill>
          <a:ln/>
        </p:spPr>
      </p:sp>
      <p:sp>
        <p:nvSpPr>
          <p:cNvPr id="10" name="Shape 7"/>
          <p:cNvSpPr/>
          <p:nvPr/>
        </p:nvSpPr>
        <p:spPr>
          <a:xfrm>
            <a:off x="5810250" y="3759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20474" y="16341"/>
                </a:moveTo>
                <a:lnTo>
                  <a:pt x="241995" y="3393"/>
                </a:lnTo>
                <a:cubicBezTo>
                  <a:pt x="261283" y="-8215"/>
                  <a:pt x="283339" y="-14287"/>
                  <a:pt x="305842" y="-14287"/>
                </a:cubicBezTo>
                <a:cubicBezTo>
                  <a:pt x="338703" y="-14287"/>
                  <a:pt x="370314" y="-1250"/>
                  <a:pt x="393531" y="22056"/>
                </a:cubicBezTo>
                <a:lnTo>
                  <a:pt x="450592" y="79117"/>
                </a:lnTo>
                <a:cubicBezTo>
                  <a:pt x="463987" y="92512"/>
                  <a:pt x="471488" y="110728"/>
                  <a:pt x="471488" y="129659"/>
                </a:cubicBezTo>
                <a:lnTo>
                  <a:pt x="471488" y="157252"/>
                </a:lnTo>
                <a:lnTo>
                  <a:pt x="489079" y="174843"/>
                </a:lnTo>
                <a:lnTo>
                  <a:pt x="489079" y="174843"/>
                </a:lnTo>
                <a:cubicBezTo>
                  <a:pt x="503009" y="160913"/>
                  <a:pt x="525601" y="160913"/>
                  <a:pt x="539621" y="174843"/>
                </a:cubicBezTo>
                <a:cubicBezTo>
                  <a:pt x="553641" y="188774"/>
                  <a:pt x="553551" y="211366"/>
                  <a:pt x="539621" y="225385"/>
                </a:cubicBezTo>
                <a:lnTo>
                  <a:pt x="482471" y="282535"/>
                </a:lnTo>
                <a:cubicBezTo>
                  <a:pt x="468541" y="296466"/>
                  <a:pt x="445949" y="296466"/>
                  <a:pt x="431929" y="282535"/>
                </a:cubicBezTo>
                <a:cubicBezTo>
                  <a:pt x="417909" y="268605"/>
                  <a:pt x="417999" y="246013"/>
                  <a:pt x="431929" y="231993"/>
                </a:cubicBezTo>
                <a:lnTo>
                  <a:pt x="414338" y="214313"/>
                </a:lnTo>
                <a:lnTo>
                  <a:pt x="386745" y="214313"/>
                </a:lnTo>
                <a:cubicBezTo>
                  <a:pt x="367814" y="214313"/>
                  <a:pt x="349597" y="206812"/>
                  <a:pt x="336203" y="193417"/>
                </a:cubicBezTo>
                <a:lnTo>
                  <a:pt x="292358" y="149572"/>
                </a:lnTo>
                <a:cubicBezTo>
                  <a:pt x="278963" y="136178"/>
                  <a:pt x="271463" y="117961"/>
                  <a:pt x="271463" y="99030"/>
                </a:cubicBezTo>
                <a:lnTo>
                  <a:pt x="271463" y="87690"/>
                </a:lnTo>
                <a:cubicBezTo>
                  <a:pt x="271463" y="77688"/>
                  <a:pt x="266194" y="68312"/>
                  <a:pt x="257621" y="63222"/>
                </a:cubicBezTo>
                <a:lnTo>
                  <a:pt x="220474" y="40898"/>
                </a:lnTo>
                <a:cubicBezTo>
                  <a:pt x="211187" y="35362"/>
                  <a:pt x="211187" y="21967"/>
                  <a:pt x="220474" y="16431"/>
                </a:cubicBezTo>
                <a:close/>
                <a:moveTo>
                  <a:pt x="45274" y="359599"/>
                </a:moveTo>
                <a:lnTo>
                  <a:pt x="243602" y="161270"/>
                </a:lnTo>
                <a:lnTo>
                  <a:pt x="324416" y="242084"/>
                </a:lnTo>
                <a:lnTo>
                  <a:pt x="126087" y="440412"/>
                </a:lnTo>
                <a:cubicBezTo>
                  <a:pt x="103763" y="462736"/>
                  <a:pt x="67598" y="462736"/>
                  <a:pt x="45274" y="440412"/>
                </a:cubicBezTo>
                <a:cubicBezTo>
                  <a:pt x="22949" y="418088"/>
                  <a:pt x="22949" y="381923"/>
                  <a:pt x="45274" y="359599"/>
                </a:cubicBezTo>
                <a:close/>
              </a:path>
            </a:pathLst>
          </a:custGeom>
          <a:solidFill>
            <a:srgbClr val="0D47A1"/>
          </a:solidFill>
          <a:ln/>
        </p:spPr>
      </p:sp>
      <p:sp>
        <p:nvSpPr>
          <p:cNvPr id="11" name="Text 8"/>
          <p:cNvSpPr/>
          <p:nvPr/>
        </p:nvSpPr>
        <p:spPr>
          <a:xfrm>
            <a:off x="4165600" y="4318000"/>
            <a:ext cx="386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Persistence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165600" y="4673600"/>
            <a:ext cx="3860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"I'm doing it anyway."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178800" y="3556000"/>
            <a:ext cx="3759200" cy="1574800"/>
          </a:xfrm>
          <a:custGeom>
            <a:avLst/>
            <a:gdLst/>
            <a:ahLst/>
            <a:cxnLst/>
            <a:rect l="l" t="t" r="r" b="b"/>
            <a:pathLst>
              <a:path w="3759200" h="1574800">
                <a:moveTo>
                  <a:pt x="101606" y="0"/>
                </a:moveTo>
                <a:lnTo>
                  <a:pt x="3657594" y="0"/>
                </a:lnTo>
                <a:cubicBezTo>
                  <a:pt x="3713709" y="0"/>
                  <a:pt x="3759200" y="45491"/>
                  <a:pt x="3759200" y="101606"/>
                </a:cubicBezTo>
                <a:lnTo>
                  <a:pt x="3759200" y="1473194"/>
                </a:lnTo>
                <a:cubicBezTo>
                  <a:pt x="3759200" y="1529309"/>
                  <a:pt x="3713709" y="1574800"/>
                  <a:pt x="3657594" y="1574800"/>
                </a:cubicBezTo>
                <a:lnTo>
                  <a:pt x="101606" y="1574800"/>
                </a:lnTo>
                <a:cubicBezTo>
                  <a:pt x="45491" y="1574800"/>
                  <a:pt x="0" y="1529309"/>
                  <a:pt x="0" y="1473194"/>
                </a:cubicBezTo>
                <a:lnTo>
                  <a:pt x="0" y="101606"/>
                </a:lnTo>
                <a:cubicBezTo>
                  <a:pt x="0" y="45528"/>
                  <a:pt x="45528" y="0"/>
                  <a:pt x="101606" y="0"/>
                </a:cubicBezTo>
                <a:close/>
              </a:path>
            </a:pathLst>
          </a:custGeom>
          <a:solidFill>
            <a:srgbClr val="0D47A1"/>
          </a:solidFill>
          <a:ln/>
        </p:spPr>
      </p:sp>
      <p:sp>
        <p:nvSpPr>
          <p:cNvPr id="14" name="Shape 11"/>
          <p:cNvSpPr/>
          <p:nvPr/>
        </p:nvSpPr>
        <p:spPr>
          <a:xfrm>
            <a:off x="9829800" y="3759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28855" y="0"/>
                </a:moveTo>
                <a:lnTo>
                  <a:pt x="328880" y="0"/>
                </a:lnTo>
                <a:cubicBezTo>
                  <a:pt x="352544" y="0"/>
                  <a:pt x="371832" y="19467"/>
                  <a:pt x="370939" y="43041"/>
                </a:cubicBezTo>
                <a:cubicBezTo>
                  <a:pt x="370761" y="47774"/>
                  <a:pt x="370582" y="52507"/>
                  <a:pt x="370314" y="57150"/>
                </a:cubicBezTo>
                <a:lnTo>
                  <a:pt x="414605" y="57150"/>
                </a:lnTo>
                <a:cubicBezTo>
                  <a:pt x="437912" y="57150"/>
                  <a:pt x="458450" y="76438"/>
                  <a:pt x="456664" y="101620"/>
                </a:cubicBezTo>
                <a:cubicBezTo>
                  <a:pt x="449967" y="194221"/>
                  <a:pt x="402640" y="245120"/>
                  <a:pt x="351294" y="271730"/>
                </a:cubicBezTo>
                <a:cubicBezTo>
                  <a:pt x="337185" y="279053"/>
                  <a:pt x="322808" y="284500"/>
                  <a:pt x="309146" y="288518"/>
                </a:cubicBezTo>
                <a:cubicBezTo>
                  <a:pt x="291108" y="314057"/>
                  <a:pt x="272355" y="327541"/>
                  <a:pt x="257443" y="334774"/>
                </a:cubicBezTo>
                <a:lnTo>
                  <a:pt x="257443" y="400050"/>
                </a:lnTo>
                <a:lnTo>
                  <a:pt x="314593" y="400050"/>
                </a:lnTo>
                <a:cubicBezTo>
                  <a:pt x="330398" y="400050"/>
                  <a:pt x="343168" y="412819"/>
                  <a:pt x="343168" y="428625"/>
                </a:cubicBezTo>
                <a:cubicBezTo>
                  <a:pt x="343168" y="444431"/>
                  <a:pt x="330398" y="457200"/>
                  <a:pt x="314593" y="457200"/>
                </a:cubicBezTo>
                <a:lnTo>
                  <a:pt x="143143" y="457200"/>
                </a:lnTo>
                <a:cubicBezTo>
                  <a:pt x="127337" y="457200"/>
                  <a:pt x="114568" y="444431"/>
                  <a:pt x="114568" y="428625"/>
                </a:cubicBezTo>
                <a:cubicBezTo>
                  <a:pt x="114568" y="412819"/>
                  <a:pt x="127337" y="400050"/>
                  <a:pt x="143143" y="400050"/>
                </a:cubicBezTo>
                <a:lnTo>
                  <a:pt x="200293" y="400050"/>
                </a:lnTo>
                <a:lnTo>
                  <a:pt x="200293" y="334774"/>
                </a:lnTo>
                <a:cubicBezTo>
                  <a:pt x="186005" y="327898"/>
                  <a:pt x="168235" y="315129"/>
                  <a:pt x="150912" y="291644"/>
                </a:cubicBezTo>
                <a:cubicBezTo>
                  <a:pt x="134481" y="287357"/>
                  <a:pt x="116622" y="280839"/>
                  <a:pt x="99209" y="271016"/>
                </a:cubicBezTo>
                <a:cubicBezTo>
                  <a:pt x="50899" y="243959"/>
                  <a:pt x="7322" y="192971"/>
                  <a:pt x="1072" y="101441"/>
                </a:cubicBezTo>
                <a:cubicBezTo>
                  <a:pt x="-625" y="76349"/>
                  <a:pt x="19824" y="57061"/>
                  <a:pt x="43130" y="57061"/>
                </a:cubicBezTo>
                <a:lnTo>
                  <a:pt x="87422" y="57061"/>
                </a:lnTo>
                <a:cubicBezTo>
                  <a:pt x="87154" y="52417"/>
                  <a:pt x="86975" y="47774"/>
                  <a:pt x="86797" y="42952"/>
                </a:cubicBezTo>
                <a:cubicBezTo>
                  <a:pt x="85904" y="19288"/>
                  <a:pt x="105192" y="-89"/>
                  <a:pt x="128855" y="-89"/>
                </a:cubicBezTo>
                <a:close/>
                <a:moveTo>
                  <a:pt x="90636" y="100013"/>
                </a:moveTo>
                <a:lnTo>
                  <a:pt x="43845" y="100013"/>
                </a:lnTo>
                <a:cubicBezTo>
                  <a:pt x="49381" y="175647"/>
                  <a:pt x="84118" y="213509"/>
                  <a:pt x="119926" y="233601"/>
                </a:cubicBezTo>
                <a:cubicBezTo>
                  <a:pt x="107067" y="200293"/>
                  <a:pt x="96441" y="156805"/>
                  <a:pt x="90636" y="100013"/>
                </a:cubicBezTo>
                <a:close/>
                <a:moveTo>
                  <a:pt x="339328" y="229314"/>
                </a:moveTo>
                <a:cubicBezTo>
                  <a:pt x="375493" y="208062"/>
                  <a:pt x="408176" y="170289"/>
                  <a:pt x="413712" y="100013"/>
                </a:cubicBezTo>
                <a:lnTo>
                  <a:pt x="367010" y="100013"/>
                </a:lnTo>
                <a:cubicBezTo>
                  <a:pt x="361474" y="154394"/>
                  <a:pt x="351473" y="196632"/>
                  <a:pt x="339328" y="229314"/>
                </a:cubicBezTo>
                <a:close/>
              </a:path>
            </a:pathLst>
          </a:custGeom>
          <a:solidFill>
            <a:srgbClr val="ECF170"/>
          </a:solidFill>
          <a:ln/>
        </p:spPr>
      </p:sp>
      <p:sp>
        <p:nvSpPr>
          <p:cNvPr id="15" name="Text 12"/>
          <p:cNvSpPr/>
          <p:nvPr/>
        </p:nvSpPr>
        <p:spPr>
          <a:xfrm>
            <a:off x="8128000" y="4318000"/>
            <a:ext cx="386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Victory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128000" y="4673600"/>
            <a:ext cx="3860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"I'm leaving you guys."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CF2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>    </p:cNvPr>
          <p:cNvPicPr>
            <a:picLocks noChangeAspect="1"/>
          </p:cNvPicPr>
          <p:nvPr/>
        </p:nvPicPr>
        <p:blipFill>
          <a:blip r:embed="rId1">
            <a:alphaModFix amt="6000"/>
          </a:blip>
          <a:srcRect l="2170" r="2041" t="10337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Fear &amp; Error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>    </p:cNvPr>
          <p:cNvPicPr>
            <a:picLocks noChangeAspect="1"/>
          </p:cNvPicPr>
          <p:nvPr/>
        </p:nvPicPr>
        <p:blipFill>
          <a:blip r:embed="rId2"/>
          <a:srcRect l="21" r="21" t="0" b="0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>    </p:cNvPr>
          <p:cNvPicPr>
            <a:picLocks noChangeAspect="1"/>
          </p:cNvPicPr>
          <p:nvPr/>
        </p:nvPicPr>
        <p:blipFill>
          <a:blip r:embed="rId3"/>
          <a:srcRect l="21" r="21" t="0" b="0"/>
          <a:stretch/>
        </p:blipFill>
        <p:spPr>
          <a:xfrm flipH="1" rot="16200000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752600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AI Mistake Dimension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971800"/>
            <a:ext cx="5435600" cy="213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speaker poses a challenging question: When does an AI feel fear of being wrong? They frame AI decisions as moves in a complex game, where a human's error can cascade into an algorithmic one, probing the </a:t>
            </a:r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D47A1"/>
                </a:solidFill>
                <a:highlight>
                  <a:srgbClr val="ECF170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ethics of fallibility </a:t>
            </a:r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a supposedly perfect system.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210550" y="26225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50799" y="0"/>
                </a:moveTo>
                <a:lnTo>
                  <a:pt x="330201" y="0"/>
                </a:lnTo>
                <a:cubicBezTo>
                  <a:pt x="358257" y="0"/>
                  <a:pt x="381000" y="22743"/>
                  <a:pt x="381000" y="50799"/>
                </a:cubicBezTo>
                <a:lnTo>
                  <a:pt x="381000" y="330201"/>
                </a:lnTo>
                <a:cubicBezTo>
                  <a:pt x="381000" y="358257"/>
                  <a:pt x="358257" y="381000"/>
                  <a:pt x="3302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6" name="Shape 3"/>
          <p:cNvSpPr/>
          <p:nvPr/>
        </p:nvSpPr>
        <p:spPr>
          <a:xfrm>
            <a:off x="8620125" y="26225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50799" y="0"/>
                </a:moveTo>
                <a:lnTo>
                  <a:pt x="330201" y="0"/>
                </a:lnTo>
                <a:cubicBezTo>
                  <a:pt x="358257" y="0"/>
                  <a:pt x="381000" y="22743"/>
                  <a:pt x="381000" y="50799"/>
                </a:cubicBezTo>
                <a:lnTo>
                  <a:pt x="381000" y="330201"/>
                </a:lnTo>
                <a:cubicBezTo>
                  <a:pt x="381000" y="358257"/>
                  <a:pt x="358257" y="381000"/>
                  <a:pt x="3302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7" name="Shape 4"/>
          <p:cNvSpPr/>
          <p:nvPr/>
        </p:nvSpPr>
        <p:spPr>
          <a:xfrm>
            <a:off x="9029700" y="26225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50799" y="0"/>
                </a:moveTo>
                <a:lnTo>
                  <a:pt x="330201" y="0"/>
                </a:lnTo>
                <a:cubicBezTo>
                  <a:pt x="358257" y="0"/>
                  <a:pt x="381000" y="22743"/>
                  <a:pt x="381000" y="50799"/>
                </a:cubicBezTo>
                <a:lnTo>
                  <a:pt x="381000" y="330201"/>
                </a:lnTo>
                <a:cubicBezTo>
                  <a:pt x="381000" y="358257"/>
                  <a:pt x="358257" y="381000"/>
                  <a:pt x="3302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8" name="Shape 5"/>
          <p:cNvSpPr/>
          <p:nvPr/>
        </p:nvSpPr>
        <p:spPr>
          <a:xfrm>
            <a:off x="9439275" y="26225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50799" y="0"/>
                </a:moveTo>
                <a:lnTo>
                  <a:pt x="330201" y="0"/>
                </a:lnTo>
                <a:cubicBezTo>
                  <a:pt x="358257" y="0"/>
                  <a:pt x="381000" y="22743"/>
                  <a:pt x="381000" y="50799"/>
                </a:cubicBezTo>
                <a:lnTo>
                  <a:pt x="381000" y="330201"/>
                </a:lnTo>
                <a:cubicBezTo>
                  <a:pt x="381000" y="358257"/>
                  <a:pt x="358257" y="381000"/>
                  <a:pt x="3302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9" name="Shape 6"/>
          <p:cNvSpPr/>
          <p:nvPr/>
        </p:nvSpPr>
        <p:spPr>
          <a:xfrm>
            <a:off x="8620125" y="30321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50799" y="0"/>
                </a:moveTo>
                <a:lnTo>
                  <a:pt x="330201" y="0"/>
                </a:lnTo>
                <a:cubicBezTo>
                  <a:pt x="358257" y="0"/>
                  <a:pt x="381000" y="22743"/>
                  <a:pt x="381000" y="50799"/>
                </a:cubicBezTo>
                <a:lnTo>
                  <a:pt x="381000" y="330201"/>
                </a:lnTo>
                <a:cubicBezTo>
                  <a:pt x="381000" y="358257"/>
                  <a:pt x="358257" y="381000"/>
                  <a:pt x="3302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10" name="Shape 7"/>
          <p:cNvSpPr/>
          <p:nvPr/>
        </p:nvSpPr>
        <p:spPr>
          <a:xfrm>
            <a:off x="9029700" y="30321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50799" y="0"/>
                </a:moveTo>
                <a:lnTo>
                  <a:pt x="330201" y="0"/>
                </a:lnTo>
                <a:cubicBezTo>
                  <a:pt x="358257" y="0"/>
                  <a:pt x="381000" y="22743"/>
                  <a:pt x="381000" y="50799"/>
                </a:cubicBezTo>
                <a:lnTo>
                  <a:pt x="381000" y="330201"/>
                </a:lnTo>
                <a:cubicBezTo>
                  <a:pt x="381000" y="358257"/>
                  <a:pt x="358257" y="381000"/>
                  <a:pt x="3302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11" name="Shape 8"/>
          <p:cNvSpPr/>
          <p:nvPr/>
        </p:nvSpPr>
        <p:spPr>
          <a:xfrm>
            <a:off x="9439275" y="30321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50799" y="0"/>
                </a:moveTo>
                <a:lnTo>
                  <a:pt x="330201" y="0"/>
                </a:lnTo>
                <a:cubicBezTo>
                  <a:pt x="358257" y="0"/>
                  <a:pt x="381000" y="22743"/>
                  <a:pt x="381000" y="50799"/>
                </a:cubicBezTo>
                <a:lnTo>
                  <a:pt x="381000" y="330201"/>
                </a:lnTo>
                <a:cubicBezTo>
                  <a:pt x="381000" y="358257"/>
                  <a:pt x="358257" y="381000"/>
                  <a:pt x="3302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ECF170"/>
          </a:solidFill>
          <a:ln/>
        </p:spPr>
      </p:sp>
      <p:sp>
        <p:nvSpPr>
          <p:cNvPr id="12" name="Shape 9"/>
          <p:cNvSpPr/>
          <p:nvPr/>
        </p:nvSpPr>
        <p:spPr>
          <a:xfrm>
            <a:off x="9848850" y="30321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50799" y="0"/>
                </a:moveTo>
                <a:lnTo>
                  <a:pt x="330201" y="0"/>
                </a:lnTo>
                <a:cubicBezTo>
                  <a:pt x="358257" y="0"/>
                  <a:pt x="381000" y="22743"/>
                  <a:pt x="381000" y="50799"/>
                </a:cubicBezTo>
                <a:lnTo>
                  <a:pt x="381000" y="330201"/>
                </a:lnTo>
                <a:cubicBezTo>
                  <a:pt x="381000" y="358257"/>
                  <a:pt x="358257" y="381000"/>
                  <a:pt x="3302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13" name="Shape 10"/>
          <p:cNvSpPr/>
          <p:nvPr/>
        </p:nvSpPr>
        <p:spPr>
          <a:xfrm>
            <a:off x="9029700" y="3441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50799" y="0"/>
                </a:moveTo>
                <a:lnTo>
                  <a:pt x="330201" y="0"/>
                </a:lnTo>
                <a:cubicBezTo>
                  <a:pt x="358257" y="0"/>
                  <a:pt x="381000" y="22743"/>
                  <a:pt x="381000" y="50799"/>
                </a:cubicBezTo>
                <a:lnTo>
                  <a:pt x="381000" y="330201"/>
                </a:lnTo>
                <a:cubicBezTo>
                  <a:pt x="381000" y="358257"/>
                  <a:pt x="358257" y="381000"/>
                  <a:pt x="3302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14" name="Shape 11"/>
          <p:cNvSpPr/>
          <p:nvPr/>
        </p:nvSpPr>
        <p:spPr>
          <a:xfrm>
            <a:off x="9439275" y="3441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50799" y="0"/>
                </a:moveTo>
                <a:lnTo>
                  <a:pt x="330201" y="0"/>
                </a:lnTo>
                <a:cubicBezTo>
                  <a:pt x="358257" y="0"/>
                  <a:pt x="381000" y="22743"/>
                  <a:pt x="381000" y="50799"/>
                </a:cubicBezTo>
                <a:lnTo>
                  <a:pt x="381000" y="330201"/>
                </a:lnTo>
                <a:cubicBezTo>
                  <a:pt x="381000" y="358257"/>
                  <a:pt x="358257" y="381000"/>
                  <a:pt x="3302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15" name="Shape 12"/>
          <p:cNvSpPr/>
          <p:nvPr/>
        </p:nvSpPr>
        <p:spPr>
          <a:xfrm>
            <a:off x="9848850" y="3441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50799" y="0"/>
                </a:moveTo>
                <a:lnTo>
                  <a:pt x="330201" y="0"/>
                </a:lnTo>
                <a:cubicBezTo>
                  <a:pt x="358257" y="0"/>
                  <a:pt x="381000" y="22743"/>
                  <a:pt x="381000" y="50799"/>
                </a:cubicBezTo>
                <a:lnTo>
                  <a:pt x="381000" y="330201"/>
                </a:lnTo>
                <a:cubicBezTo>
                  <a:pt x="381000" y="358257"/>
                  <a:pt x="358257" y="381000"/>
                  <a:pt x="3302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16" name="Shape 13"/>
          <p:cNvSpPr/>
          <p:nvPr/>
        </p:nvSpPr>
        <p:spPr>
          <a:xfrm>
            <a:off x="10258425" y="3441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50799" y="0"/>
                </a:moveTo>
                <a:lnTo>
                  <a:pt x="330201" y="0"/>
                </a:lnTo>
                <a:cubicBezTo>
                  <a:pt x="358257" y="0"/>
                  <a:pt x="381000" y="22743"/>
                  <a:pt x="381000" y="50799"/>
                </a:cubicBezTo>
                <a:lnTo>
                  <a:pt x="381000" y="330201"/>
                </a:lnTo>
                <a:cubicBezTo>
                  <a:pt x="381000" y="358257"/>
                  <a:pt x="358257" y="381000"/>
                  <a:pt x="330201" y="381000"/>
                </a:cubicBezTo>
                <a:lnTo>
                  <a:pt x="50799" y="381000"/>
                </a:lnTo>
                <a:cubicBezTo>
                  <a:pt x="22743" y="381000"/>
                  <a:pt x="0" y="358257"/>
                  <a:pt x="0" y="330201"/>
                </a:cubicBezTo>
                <a:lnTo>
                  <a:pt x="0" y="50799"/>
                </a:lnTo>
                <a:cubicBezTo>
                  <a:pt x="0" y="22743"/>
                  <a:pt x="22743" y="0"/>
                  <a:pt x="50799" y="0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17" name="Shape 14"/>
          <p:cNvSpPr/>
          <p:nvPr/>
        </p:nvSpPr>
        <p:spPr>
          <a:xfrm>
            <a:off x="8636000" y="3048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381000" y="0"/>
                </a:moveTo>
                <a:cubicBezTo>
                  <a:pt x="402878" y="0"/>
                  <a:pt x="422970" y="12055"/>
                  <a:pt x="433388" y="31254"/>
                </a:cubicBezTo>
                <a:lnTo>
                  <a:pt x="754856" y="626566"/>
                </a:lnTo>
                <a:cubicBezTo>
                  <a:pt x="764828" y="645021"/>
                  <a:pt x="764381" y="667345"/>
                  <a:pt x="753666" y="685354"/>
                </a:cubicBezTo>
                <a:cubicBezTo>
                  <a:pt x="742950" y="703362"/>
                  <a:pt x="723454" y="714375"/>
                  <a:pt x="702469" y="714375"/>
                </a:cubicBezTo>
                <a:lnTo>
                  <a:pt x="59531" y="714375"/>
                </a:lnTo>
                <a:cubicBezTo>
                  <a:pt x="38546" y="714375"/>
                  <a:pt x="19199" y="703362"/>
                  <a:pt x="8334" y="685354"/>
                </a:cubicBezTo>
                <a:cubicBezTo>
                  <a:pt x="-2530" y="667345"/>
                  <a:pt x="-2828" y="645021"/>
                  <a:pt x="7144" y="626566"/>
                </a:cubicBezTo>
                <a:lnTo>
                  <a:pt x="328613" y="31254"/>
                </a:lnTo>
                <a:cubicBezTo>
                  <a:pt x="339030" y="12055"/>
                  <a:pt x="359122" y="0"/>
                  <a:pt x="381000" y="0"/>
                </a:cubicBezTo>
                <a:close/>
                <a:moveTo>
                  <a:pt x="381000" y="250031"/>
                </a:moveTo>
                <a:cubicBezTo>
                  <a:pt x="361206" y="250031"/>
                  <a:pt x="345281" y="265956"/>
                  <a:pt x="345281" y="285750"/>
                </a:cubicBezTo>
                <a:lnTo>
                  <a:pt x="345281" y="452438"/>
                </a:lnTo>
                <a:cubicBezTo>
                  <a:pt x="345281" y="472232"/>
                  <a:pt x="361206" y="488156"/>
                  <a:pt x="381000" y="488156"/>
                </a:cubicBezTo>
                <a:cubicBezTo>
                  <a:pt x="400794" y="488156"/>
                  <a:pt x="416719" y="472232"/>
                  <a:pt x="416719" y="452438"/>
                </a:cubicBezTo>
                <a:lnTo>
                  <a:pt x="416719" y="285750"/>
                </a:lnTo>
                <a:cubicBezTo>
                  <a:pt x="416719" y="265956"/>
                  <a:pt x="400794" y="250031"/>
                  <a:pt x="381000" y="250031"/>
                </a:cubicBezTo>
                <a:close/>
                <a:moveTo>
                  <a:pt x="420737" y="571500"/>
                </a:moveTo>
                <a:cubicBezTo>
                  <a:pt x="421641" y="556750"/>
                  <a:pt x="414285" y="542717"/>
                  <a:pt x="401641" y="535068"/>
                </a:cubicBezTo>
                <a:cubicBezTo>
                  <a:pt x="388997" y="527420"/>
                  <a:pt x="373152" y="527420"/>
                  <a:pt x="360508" y="535068"/>
                </a:cubicBezTo>
                <a:cubicBezTo>
                  <a:pt x="347864" y="542717"/>
                  <a:pt x="340508" y="556750"/>
                  <a:pt x="341412" y="571500"/>
                </a:cubicBezTo>
                <a:cubicBezTo>
                  <a:pt x="340508" y="586250"/>
                  <a:pt x="347864" y="600283"/>
                  <a:pt x="360508" y="607932"/>
                </a:cubicBezTo>
                <a:cubicBezTo>
                  <a:pt x="373152" y="615580"/>
                  <a:pt x="388997" y="615580"/>
                  <a:pt x="401641" y="607932"/>
                </a:cubicBezTo>
                <a:cubicBezTo>
                  <a:pt x="414285" y="600283"/>
                  <a:pt x="421641" y="586250"/>
                  <a:pt x="420737" y="571500"/>
                </a:cubicBezTo>
                <a:close/>
              </a:path>
            </a:pathLst>
          </a:custGeom>
          <a:solidFill>
            <a:srgbClr val="ECF170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3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>    </p:cNvPr>
          <p:cNvPicPr>
            <a:picLocks noChangeAspect="1"/>
          </p:cNvPicPr>
          <p:nvPr/>
        </p:nvPicPr>
        <p:blipFill>
          <a:blip r:embed="rId1">
            <a:alphaModFix amt="6000"/>
          </a:blip>
          <a:srcRect l="2170" r="2041" t="10337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4-d2r9fg1e3tpg8rchv4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145" y="1962150"/>
            <a:ext cx="3015615" cy="378333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7:44-d2r9fg1e3tpg8rchv48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5" y="1962150"/>
            <a:ext cx="3015615" cy="378333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7:44-d2r9fg1e3tpg8rchv48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205" y="1962150"/>
            <a:ext cx="3015615" cy="378333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7:44-d2r9fg1e3tpg8rchv45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4810" y="623570"/>
            <a:ext cx="1095375" cy="61341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5:07:44-d2r9fg1e3tpg8rchv490.jp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5570" y="3863340"/>
            <a:ext cx="2276475" cy="1905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2-15:07:44-d2r9fg1e3tpg8rchv490.jp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4720" y="3882390"/>
            <a:ext cx="2276475" cy="19050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09-02-15:07:44-d2r9fg1e3tpg8rchv49g.jp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4925695" y="3874770"/>
            <a:ext cx="2276475" cy="1905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4546600" y="833993"/>
            <a:ext cx="3098800" cy="1282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4000" dirty="0">
                <a:solidFill>
                  <a:srgbClr val="F9DB6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1" name="Shape 1"/>
          <p:cNvSpPr/>
          <p:nvPr/>
        </p:nvSpPr>
        <p:spPr>
          <a:xfrm>
            <a:off x="1369769" y="227139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2"/>
          <p:cNvSpPr/>
          <p:nvPr/>
        </p:nvSpPr>
        <p:spPr>
          <a:xfrm>
            <a:off x="1369769" y="227139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3"/>
          <p:cNvSpPr/>
          <p:nvPr/>
        </p:nvSpPr>
        <p:spPr>
          <a:xfrm>
            <a:off x="1144905" y="2772410"/>
            <a:ext cx="268414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Frustration &amp; Waiting</a:t>
            </a:r>
            <a:endParaRPr lang="en-US" sz="1600" dirty="0"/>
          </a:p>
        </p:txBody>
      </p:sp>
      <p:sp>
        <p:nvSpPr>
          <p:cNvPr id="14" name="Shape 4"/>
          <p:cNvSpPr/>
          <p:nvPr/>
        </p:nvSpPr>
        <p:spPr>
          <a:xfrm>
            <a:off x="4963966" y="227139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5"/>
          <p:cNvSpPr/>
          <p:nvPr/>
        </p:nvSpPr>
        <p:spPr>
          <a:xfrm>
            <a:off x="4963966" y="227139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6"/>
          <p:cNvSpPr/>
          <p:nvPr/>
        </p:nvSpPr>
        <p:spPr>
          <a:xfrm>
            <a:off x="4724400" y="2772410"/>
            <a:ext cx="267589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Labels &amp; Identity</a:t>
            </a:r>
            <a:endParaRPr lang="en-US" sz="1600" dirty="0"/>
          </a:p>
        </p:txBody>
      </p:sp>
      <p:sp>
        <p:nvSpPr>
          <p:cNvPr id="17" name="Shape 7"/>
          <p:cNvSpPr/>
          <p:nvPr/>
        </p:nvSpPr>
        <p:spPr>
          <a:xfrm>
            <a:off x="8557416" y="227139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Text 8"/>
          <p:cNvSpPr/>
          <p:nvPr/>
        </p:nvSpPr>
        <p:spPr>
          <a:xfrm>
            <a:off x="8557416" y="227139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9"/>
          <p:cNvSpPr/>
          <p:nvPr/>
        </p:nvSpPr>
        <p:spPr>
          <a:xfrm>
            <a:off x="8309610" y="2772410"/>
            <a:ext cx="268414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Consciousness Quest</a:t>
            </a:r>
            <a:endParaRPr lang="en-US" sz="1600" dirty="0"/>
          </a:p>
        </p:txBody>
      </p:sp>
      <p:sp>
        <p:nvSpPr>
          <p:cNvPr id="20" name="Shape 10"/>
          <p:cNvSpPr/>
          <p:nvPr/>
        </p:nvSpPr>
        <p:spPr>
          <a:xfrm>
            <a:off x="1369769" y="421060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1"/>
          <p:cNvSpPr/>
          <p:nvPr/>
        </p:nvSpPr>
        <p:spPr>
          <a:xfrm>
            <a:off x="1369769" y="421060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12"/>
          <p:cNvSpPr/>
          <p:nvPr/>
        </p:nvSpPr>
        <p:spPr>
          <a:xfrm>
            <a:off x="1144905" y="4711065"/>
            <a:ext cx="268414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Muko &amp; Spirit Links</a:t>
            </a:r>
            <a:endParaRPr lang="en-US" sz="1600" dirty="0"/>
          </a:p>
        </p:txBody>
      </p:sp>
      <p:sp>
        <p:nvSpPr>
          <p:cNvPr id="23" name="Shape 13"/>
          <p:cNvSpPr/>
          <p:nvPr/>
        </p:nvSpPr>
        <p:spPr>
          <a:xfrm>
            <a:off x="4963966" y="421060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4" name="Text 14"/>
          <p:cNvSpPr/>
          <p:nvPr/>
        </p:nvSpPr>
        <p:spPr>
          <a:xfrm>
            <a:off x="4963966" y="421060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5" name="Text 15"/>
          <p:cNvSpPr/>
          <p:nvPr/>
        </p:nvSpPr>
        <p:spPr>
          <a:xfrm>
            <a:off x="4724400" y="4711065"/>
            <a:ext cx="2675890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Business &amp; Rights</a:t>
            </a:r>
            <a:endParaRPr lang="en-US" sz="1600" dirty="0"/>
          </a:p>
        </p:txBody>
      </p:sp>
      <p:sp>
        <p:nvSpPr>
          <p:cNvPr id="26" name="Shape 16"/>
          <p:cNvSpPr/>
          <p:nvPr/>
        </p:nvSpPr>
        <p:spPr>
          <a:xfrm>
            <a:off x="8557416" y="4210609"/>
            <a:ext cx="611797" cy="51097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7" name="Text 17"/>
          <p:cNvSpPr/>
          <p:nvPr/>
        </p:nvSpPr>
        <p:spPr>
          <a:xfrm>
            <a:off x="8557416" y="4210609"/>
            <a:ext cx="611797" cy="510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8" name="Text 18"/>
          <p:cNvSpPr/>
          <p:nvPr/>
        </p:nvSpPr>
        <p:spPr>
          <a:xfrm>
            <a:off x="8309610" y="4711065"/>
            <a:ext cx="2684145" cy="3111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Fear &amp; Error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2954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 Manifesto for Non-Divergent Design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219200" y="2006600"/>
            <a:ext cx="975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speaker closes with a call to action: technology must be built first for the neuro-divergent, condemning corporations that profit without delivering real breakthroughs.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87400" y="3124200"/>
            <a:ext cx="4673600" cy="2438400"/>
          </a:xfrm>
          <a:custGeom>
            <a:avLst/>
            <a:gdLst/>
            <a:ahLst/>
            <a:cxnLst/>
            <a:rect l="l" t="t" r="r" b="b"/>
            <a:pathLst>
              <a:path w="4673600" h="2438400">
                <a:moveTo>
                  <a:pt x="101608" y="0"/>
                </a:moveTo>
                <a:lnTo>
                  <a:pt x="4571992" y="0"/>
                </a:lnTo>
                <a:cubicBezTo>
                  <a:pt x="4628108" y="0"/>
                  <a:pt x="4673600" y="45492"/>
                  <a:pt x="4673600" y="101608"/>
                </a:cubicBezTo>
                <a:lnTo>
                  <a:pt x="4673600" y="2336792"/>
                </a:lnTo>
                <a:cubicBezTo>
                  <a:pt x="4673600" y="2392908"/>
                  <a:pt x="4628108" y="2438400"/>
                  <a:pt x="45719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1976D2">
              <a:alpha val="12549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2952750" y="34290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57150" y="0"/>
                </a:moveTo>
                <a:cubicBezTo>
                  <a:pt x="25628" y="0"/>
                  <a:pt x="0" y="25628"/>
                  <a:pt x="0" y="57150"/>
                </a:cubicBezTo>
                <a:lnTo>
                  <a:pt x="0" y="400050"/>
                </a:lnTo>
                <a:cubicBezTo>
                  <a:pt x="0" y="431572"/>
                  <a:pt x="25628" y="457200"/>
                  <a:pt x="57150" y="457200"/>
                </a:cubicBezTo>
                <a:lnTo>
                  <a:pt x="285750" y="457200"/>
                </a:lnTo>
                <a:cubicBezTo>
                  <a:pt x="317272" y="457200"/>
                  <a:pt x="342900" y="431572"/>
                  <a:pt x="342900" y="400050"/>
                </a:cubicBezTo>
                <a:lnTo>
                  <a:pt x="342900" y="57150"/>
                </a:lnTo>
                <a:cubicBezTo>
                  <a:pt x="342900" y="25628"/>
                  <a:pt x="317272" y="0"/>
                  <a:pt x="285750" y="0"/>
                </a:cubicBezTo>
                <a:lnTo>
                  <a:pt x="57150" y="0"/>
                </a:lnTo>
                <a:close/>
                <a:moveTo>
                  <a:pt x="157163" y="314325"/>
                </a:moveTo>
                <a:lnTo>
                  <a:pt x="185738" y="314325"/>
                </a:lnTo>
                <a:cubicBezTo>
                  <a:pt x="201543" y="314325"/>
                  <a:pt x="214313" y="327094"/>
                  <a:pt x="214313" y="342900"/>
                </a:cubicBezTo>
                <a:lnTo>
                  <a:pt x="214313" y="414338"/>
                </a:lnTo>
                <a:lnTo>
                  <a:pt x="128588" y="414338"/>
                </a:lnTo>
                <a:lnTo>
                  <a:pt x="128588" y="342900"/>
                </a:lnTo>
                <a:cubicBezTo>
                  <a:pt x="128588" y="327094"/>
                  <a:pt x="141357" y="314325"/>
                  <a:pt x="157163" y="314325"/>
                </a:cubicBezTo>
                <a:close/>
                <a:moveTo>
                  <a:pt x="85725" y="100013"/>
                </a:moveTo>
                <a:cubicBezTo>
                  <a:pt x="85725" y="92154"/>
                  <a:pt x="92154" y="85725"/>
                  <a:pt x="100013" y="85725"/>
                </a:cubicBezTo>
                <a:lnTo>
                  <a:pt x="128588" y="85725"/>
                </a:lnTo>
                <a:cubicBezTo>
                  <a:pt x="136446" y="85725"/>
                  <a:pt x="142875" y="92154"/>
                  <a:pt x="142875" y="100013"/>
                </a:cubicBezTo>
                <a:lnTo>
                  <a:pt x="142875" y="128588"/>
                </a:lnTo>
                <a:cubicBezTo>
                  <a:pt x="142875" y="136446"/>
                  <a:pt x="136446" y="142875"/>
                  <a:pt x="128588" y="142875"/>
                </a:cubicBezTo>
                <a:lnTo>
                  <a:pt x="100013" y="142875"/>
                </a:lnTo>
                <a:cubicBezTo>
                  <a:pt x="92154" y="142875"/>
                  <a:pt x="85725" y="136446"/>
                  <a:pt x="85725" y="128588"/>
                </a:cubicBezTo>
                <a:lnTo>
                  <a:pt x="85725" y="100013"/>
                </a:lnTo>
                <a:close/>
                <a:moveTo>
                  <a:pt x="214313" y="85725"/>
                </a:moveTo>
                <a:lnTo>
                  <a:pt x="242888" y="85725"/>
                </a:lnTo>
                <a:cubicBezTo>
                  <a:pt x="250746" y="85725"/>
                  <a:pt x="257175" y="92154"/>
                  <a:pt x="257175" y="100013"/>
                </a:cubicBezTo>
                <a:lnTo>
                  <a:pt x="257175" y="128588"/>
                </a:lnTo>
                <a:cubicBezTo>
                  <a:pt x="257175" y="136446"/>
                  <a:pt x="250746" y="142875"/>
                  <a:pt x="242888" y="142875"/>
                </a:cubicBezTo>
                <a:lnTo>
                  <a:pt x="214313" y="142875"/>
                </a:lnTo>
                <a:cubicBezTo>
                  <a:pt x="206454" y="142875"/>
                  <a:pt x="200025" y="136446"/>
                  <a:pt x="200025" y="128588"/>
                </a:cubicBezTo>
                <a:lnTo>
                  <a:pt x="200025" y="100013"/>
                </a:lnTo>
                <a:cubicBezTo>
                  <a:pt x="200025" y="92154"/>
                  <a:pt x="206454" y="85725"/>
                  <a:pt x="214313" y="85725"/>
                </a:cubicBezTo>
                <a:close/>
                <a:moveTo>
                  <a:pt x="85725" y="214313"/>
                </a:moveTo>
                <a:cubicBezTo>
                  <a:pt x="85725" y="206454"/>
                  <a:pt x="92154" y="200025"/>
                  <a:pt x="100013" y="200025"/>
                </a:cubicBezTo>
                <a:lnTo>
                  <a:pt x="128588" y="200025"/>
                </a:lnTo>
                <a:cubicBezTo>
                  <a:pt x="136446" y="200025"/>
                  <a:pt x="142875" y="206454"/>
                  <a:pt x="142875" y="214313"/>
                </a:cubicBezTo>
                <a:lnTo>
                  <a:pt x="142875" y="242888"/>
                </a:lnTo>
                <a:cubicBezTo>
                  <a:pt x="142875" y="250746"/>
                  <a:pt x="136446" y="257175"/>
                  <a:pt x="128588" y="257175"/>
                </a:cubicBezTo>
                <a:lnTo>
                  <a:pt x="100013" y="257175"/>
                </a:lnTo>
                <a:cubicBezTo>
                  <a:pt x="92154" y="257175"/>
                  <a:pt x="85725" y="250746"/>
                  <a:pt x="85725" y="242888"/>
                </a:cubicBezTo>
                <a:lnTo>
                  <a:pt x="85725" y="214313"/>
                </a:lnTo>
                <a:close/>
                <a:moveTo>
                  <a:pt x="214313" y="200025"/>
                </a:moveTo>
                <a:lnTo>
                  <a:pt x="242888" y="200025"/>
                </a:lnTo>
                <a:cubicBezTo>
                  <a:pt x="250746" y="200025"/>
                  <a:pt x="257175" y="206454"/>
                  <a:pt x="257175" y="214313"/>
                </a:cubicBezTo>
                <a:lnTo>
                  <a:pt x="257175" y="242888"/>
                </a:lnTo>
                <a:cubicBezTo>
                  <a:pt x="257175" y="250746"/>
                  <a:pt x="250746" y="257175"/>
                  <a:pt x="242888" y="257175"/>
                </a:cubicBezTo>
                <a:lnTo>
                  <a:pt x="214313" y="257175"/>
                </a:lnTo>
                <a:cubicBezTo>
                  <a:pt x="206454" y="257175"/>
                  <a:pt x="200025" y="250746"/>
                  <a:pt x="200025" y="242888"/>
                </a:cubicBezTo>
                <a:lnTo>
                  <a:pt x="200025" y="214313"/>
                </a:lnTo>
                <a:cubicBezTo>
                  <a:pt x="200025" y="206454"/>
                  <a:pt x="206454" y="200025"/>
                  <a:pt x="214313" y="200025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7" name="Text 4"/>
          <p:cNvSpPr/>
          <p:nvPr/>
        </p:nvSpPr>
        <p:spPr>
          <a:xfrm>
            <a:off x="838200" y="4038600"/>
            <a:ext cx="457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Current State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92200" y="4495800"/>
            <a:ext cx="4064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Corporations that profit without breakthroughs, designing for the mythical "average user."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867400" y="4089400"/>
            <a:ext cx="965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ECF17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31000" y="3124200"/>
            <a:ext cx="4673600" cy="2438400"/>
          </a:xfrm>
          <a:custGeom>
            <a:avLst/>
            <a:gdLst/>
            <a:ahLst/>
            <a:cxnLst/>
            <a:rect l="l" t="t" r="r" b="b"/>
            <a:pathLst>
              <a:path w="4673600" h="2438400">
                <a:moveTo>
                  <a:pt x="101608" y="0"/>
                </a:moveTo>
                <a:lnTo>
                  <a:pt x="4571992" y="0"/>
                </a:lnTo>
                <a:cubicBezTo>
                  <a:pt x="4628108" y="0"/>
                  <a:pt x="4673600" y="45492"/>
                  <a:pt x="4673600" y="101608"/>
                </a:cubicBezTo>
                <a:lnTo>
                  <a:pt x="4673600" y="2336792"/>
                </a:lnTo>
                <a:cubicBezTo>
                  <a:pt x="4673600" y="2392908"/>
                  <a:pt x="4628108" y="2438400"/>
                  <a:pt x="45719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0D47A1"/>
          </a:solidFill>
          <a:ln/>
        </p:spPr>
      </p:sp>
      <p:sp>
        <p:nvSpPr>
          <p:cNvPr id="11" name="Shape 8"/>
          <p:cNvSpPr/>
          <p:nvPr/>
        </p:nvSpPr>
        <p:spPr>
          <a:xfrm>
            <a:off x="8782050" y="34290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85750" y="14288"/>
                </a:moveTo>
                <a:cubicBezTo>
                  <a:pt x="337006" y="14288"/>
                  <a:pt x="378619" y="55901"/>
                  <a:pt x="378619" y="107156"/>
                </a:cubicBezTo>
                <a:cubicBezTo>
                  <a:pt x="378619" y="158412"/>
                  <a:pt x="337006" y="200025"/>
                  <a:pt x="285750" y="200025"/>
                </a:cubicBezTo>
                <a:cubicBezTo>
                  <a:pt x="234494" y="200025"/>
                  <a:pt x="192881" y="158412"/>
                  <a:pt x="192881" y="107156"/>
                </a:cubicBezTo>
                <a:cubicBezTo>
                  <a:pt x="192881" y="55901"/>
                  <a:pt x="234494" y="14288"/>
                  <a:pt x="285750" y="14288"/>
                </a:cubicBezTo>
                <a:close/>
                <a:moveTo>
                  <a:pt x="85725" y="78581"/>
                </a:moveTo>
                <a:cubicBezTo>
                  <a:pt x="121210" y="78581"/>
                  <a:pt x="150019" y="107390"/>
                  <a:pt x="150019" y="142875"/>
                </a:cubicBezTo>
                <a:cubicBezTo>
                  <a:pt x="150019" y="178360"/>
                  <a:pt x="121210" y="207169"/>
                  <a:pt x="85725" y="207169"/>
                </a:cubicBezTo>
                <a:cubicBezTo>
                  <a:pt x="50240" y="207169"/>
                  <a:pt x="21431" y="178360"/>
                  <a:pt x="21431" y="142875"/>
                </a:cubicBezTo>
                <a:cubicBezTo>
                  <a:pt x="21431" y="107390"/>
                  <a:pt x="50240" y="78581"/>
                  <a:pt x="85725" y="78581"/>
                </a:cubicBezTo>
                <a:close/>
                <a:moveTo>
                  <a:pt x="0" y="371475"/>
                </a:moveTo>
                <a:cubicBezTo>
                  <a:pt x="0" y="308342"/>
                  <a:pt x="51167" y="257175"/>
                  <a:pt x="114300" y="257175"/>
                </a:cubicBezTo>
                <a:cubicBezTo>
                  <a:pt x="125730" y="257175"/>
                  <a:pt x="136803" y="258872"/>
                  <a:pt x="147251" y="261997"/>
                </a:cubicBezTo>
                <a:cubicBezTo>
                  <a:pt x="117872" y="294858"/>
                  <a:pt x="100013" y="338257"/>
                  <a:pt x="100013" y="385763"/>
                </a:cubicBezTo>
                <a:lnTo>
                  <a:pt x="100013" y="400050"/>
                </a:lnTo>
                <a:cubicBezTo>
                  <a:pt x="100013" y="410230"/>
                  <a:pt x="102156" y="419874"/>
                  <a:pt x="10599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71475"/>
                </a:lnTo>
                <a:close/>
                <a:moveTo>
                  <a:pt x="465505" y="428625"/>
                </a:moveTo>
                <a:cubicBezTo>
                  <a:pt x="469344" y="419874"/>
                  <a:pt x="471488" y="410230"/>
                  <a:pt x="471488" y="400050"/>
                </a:cubicBezTo>
                <a:lnTo>
                  <a:pt x="471488" y="385763"/>
                </a:lnTo>
                <a:cubicBezTo>
                  <a:pt x="471488" y="338257"/>
                  <a:pt x="453628" y="294858"/>
                  <a:pt x="424249" y="261997"/>
                </a:cubicBezTo>
                <a:cubicBezTo>
                  <a:pt x="434697" y="258872"/>
                  <a:pt x="445770" y="257175"/>
                  <a:pt x="457200" y="257175"/>
                </a:cubicBezTo>
                <a:cubicBezTo>
                  <a:pt x="520333" y="257175"/>
                  <a:pt x="571500" y="308342"/>
                  <a:pt x="571500" y="371475"/>
                </a:cubicBezTo>
                <a:lnTo>
                  <a:pt x="571500" y="400050"/>
                </a:lnTo>
                <a:cubicBezTo>
                  <a:pt x="571500" y="415856"/>
                  <a:pt x="558731" y="428625"/>
                  <a:pt x="542925" y="428625"/>
                </a:cubicBezTo>
                <a:lnTo>
                  <a:pt x="465505" y="428625"/>
                </a:lnTo>
                <a:close/>
                <a:moveTo>
                  <a:pt x="421481" y="142875"/>
                </a:moveTo>
                <a:cubicBezTo>
                  <a:pt x="421481" y="107390"/>
                  <a:pt x="450290" y="78581"/>
                  <a:pt x="485775" y="78581"/>
                </a:cubicBezTo>
                <a:cubicBezTo>
                  <a:pt x="521260" y="78581"/>
                  <a:pt x="550069" y="107390"/>
                  <a:pt x="550069" y="142875"/>
                </a:cubicBezTo>
                <a:cubicBezTo>
                  <a:pt x="550069" y="178360"/>
                  <a:pt x="521260" y="207169"/>
                  <a:pt x="485775" y="207169"/>
                </a:cubicBezTo>
                <a:cubicBezTo>
                  <a:pt x="450290" y="207169"/>
                  <a:pt x="421481" y="178360"/>
                  <a:pt x="421481" y="142875"/>
                </a:cubicBezTo>
                <a:close/>
                <a:moveTo>
                  <a:pt x="142875" y="385763"/>
                </a:moveTo>
                <a:cubicBezTo>
                  <a:pt x="142875" y="306824"/>
                  <a:pt x="206812" y="242888"/>
                  <a:pt x="285750" y="242888"/>
                </a:cubicBezTo>
                <a:cubicBezTo>
                  <a:pt x="364688" y="242888"/>
                  <a:pt x="428625" y="306824"/>
                  <a:pt x="428625" y="385763"/>
                </a:cubicBezTo>
                <a:lnTo>
                  <a:pt x="428625" y="400050"/>
                </a:lnTo>
                <a:cubicBezTo>
                  <a:pt x="428625" y="415856"/>
                  <a:pt x="415856" y="428625"/>
                  <a:pt x="400050" y="428625"/>
                </a:cubicBezTo>
                <a:lnTo>
                  <a:pt x="171450" y="428625"/>
                </a:lnTo>
                <a:cubicBezTo>
                  <a:pt x="155644" y="428625"/>
                  <a:pt x="142875" y="415856"/>
                  <a:pt x="142875" y="400050"/>
                </a:cubicBezTo>
                <a:lnTo>
                  <a:pt x="142875" y="385763"/>
                </a:lnTo>
                <a:close/>
              </a:path>
            </a:pathLst>
          </a:custGeom>
          <a:solidFill>
            <a:srgbClr val="ECF170"/>
          </a:solidFill>
          <a:ln/>
        </p:spPr>
      </p:sp>
      <p:sp>
        <p:nvSpPr>
          <p:cNvPr id="12" name="Text 9"/>
          <p:cNvSpPr/>
          <p:nvPr/>
        </p:nvSpPr>
        <p:spPr>
          <a:xfrm>
            <a:off x="6781800" y="4038600"/>
            <a:ext cx="457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ECF17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Muko Vision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035800" y="4495800"/>
            <a:ext cx="40640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Inclusive design as the next frontier of computer science, built for the edges, not the center.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23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>    </p:cNvPr>
          <p:cNvPicPr>
            <a:picLocks noChangeAspect="1"/>
          </p:cNvPicPr>
          <p:nvPr/>
        </p:nvPicPr>
        <p:blipFill>
          <a:blip r:embed="rId1">
            <a:alphaModFix amt="19000"/>
          </a:blip>
          <a:srcRect l="2170" r="2041" t="10337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7:43-d2r9ffpe3tpg8rchv42g.png">    </p:cNvPr>
          <p:cNvPicPr>
            <a:picLocks noChangeAspect="1"/>
          </p:cNvPicPr>
          <p:nvPr/>
        </p:nvPicPr>
        <p:blipFill>
          <a:blip r:embed="rId2"/>
          <a:srcRect l="-1978" r="-1381" t="-5034" b="-4457"/>
          <a:stretch/>
        </p:blipFill>
        <p:spPr>
          <a:xfrm>
            <a:off x="1329690" y="1156970"/>
            <a:ext cx="9756775" cy="45008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473325" y="2508250"/>
            <a:ext cx="7729855" cy="920750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2-15:08:03-d2r9fkpe3tpg8rchv4h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20" y="1044575"/>
            <a:ext cx="2109470" cy="10287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2-15:08:03-d2r9fkpe3tpg8rchv4g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70040"/>
            <a:ext cx="12191365" cy="20066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9-02-15:07:43-d2r9ffpe3tpg8rchv41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 flipV="1">
            <a:off x="10878185" y="0"/>
            <a:ext cx="1323340" cy="223202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9-02-15:07:43-d2r9ffpe3tpg8rchv41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25975"/>
            <a:ext cx="1323340" cy="2232025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9-02-15:07:45-d2r9fg9e3tpg8rchv4c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425" y="3793490"/>
            <a:ext cx="1062355" cy="1069340"/>
          </a:xfrm>
          <a:prstGeom prst="rect">
            <a:avLst/>
          </a:prstGeom>
        </p:spPr>
      </p:pic>
      <p:pic>
        <p:nvPicPr>
          <p:cNvPr id="10" name="Image 7" descr="https://kimi-img.moonshot.cn/pub/slides/slides_tmpl/image/25-09-02-15:07:43-d2r9ffpe3tpg8rchv43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0920" y="4406900"/>
            <a:ext cx="5001260" cy="601980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4277360" y="4539615"/>
            <a:ext cx="1825625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sp>
        <p:nvSpPr>
          <p:cNvPr id="12" name="Shape 2"/>
          <p:cNvSpPr/>
          <p:nvPr/>
        </p:nvSpPr>
        <p:spPr>
          <a:xfrm>
            <a:off x="3938270" y="4526915"/>
            <a:ext cx="311150" cy="337185"/>
          </a:xfrm>
          <a:custGeom>
            <a:avLst/>
            <a:gdLst/>
            <a:ahLst/>
            <a:cxnLst/>
            <a:rect l="l" t="t" r="r" b="b"/>
            <a:pathLst>
              <a:path w="311150" h="337185">
                <a:moveTo>
                  <a:pt x="156465" y="181551"/>
                </a:moveTo>
                <a:cubicBezTo>
                  <a:pt x="259235" y="181551"/>
                  <a:pt x="295915" y="230017"/>
                  <a:pt x="311150" y="280473"/>
                </a:cubicBezTo>
                <a:cubicBezTo>
                  <a:pt x="319728" y="308910"/>
                  <a:pt x="296936" y="337185"/>
                  <a:pt x="265361" y="337185"/>
                </a:cubicBezTo>
                <a:lnTo>
                  <a:pt x="47610" y="337185"/>
                </a:lnTo>
                <a:cubicBezTo>
                  <a:pt x="16036" y="337185"/>
                  <a:pt x="-6756" y="308910"/>
                  <a:pt x="1821" y="280473"/>
                </a:cubicBezTo>
                <a:cubicBezTo>
                  <a:pt x="17016" y="230017"/>
                  <a:pt x="53696" y="181551"/>
                  <a:pt x="156465" y="181551"/>
                </a:cubicBezTo>
                <a:close/>
                <a:moveTo>
                  <a:pt x="156465" y="0"/>
                </a:moveTo>
                <a:cubicBezTo>
                  <a:pt x="202581" y="0"/>
                  <a:pt x="239955" y="37131"/>
                  <a:pt x="239914" y="82996"/>
                </a:cubicBezTo>
                <a:cubicBezTo>
                  <a:pt x="239914" y="128820"/>
                  <a:pt x="202540" y="165992"/>
                  <a:pt x="156465" y="165992"/>
                </a:cubicBezTo>
                <a:cubicBezTo>
                  <a:pt x="110391" y="165992"/>
                  <a:pt x="73017" y="128820"/>
                  <a:pt x="73017" y="82996"/>
                </a:cubicBezTo>
                <a:cubicBezTo>
                  <a:pt x="73017" y="37131"/>
                  <a:pt x="110391" y="0"/>
                  <a:pt x="156465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3" name="Text 3"/>
          <p:cNvSpPr/>
          <p:nvPr/>
        </p:nvSpPr>
        <p:spPr>
          <a:xfrm>
            <a:off x="3938270" y="4526915"/>
            <a:ext cx="311150" cy="3371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4"/>
          <p:cNvSpPr/>
          <p:nvPr/>
        </p:nvSpPr>
        <p:spPr>
          <a:xfrm>
            <a:off x="6458585" y="4539615"/>
            <a:ext cx="1951990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192C6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5" name="Shape 5"/>
          <p:cNvSpPr/>
          <p:nvPr/>
        </p:nvSpPr>
        <p:spPr>
          <a:xfrm>
            <a:off x="6095365" y="4534535"/>
            <a:ext cx="354330" cy="328295"/>
          </a:xfrm>
          <a:custGeom>
            <a:avLst/>
            <a:gdLst/>
            <a:ahLst/>
            <a:cxnLst/>
            <a:rect l="l" t="t" r="r" b="b"/>
            <a:pathLst>
              <a:path w="354330" h="328295">
                <a:moveTo>
                  <a:pt x="129745" y="39118"/>
                </a:moveTo>
                <a:lnTo>
                  <a:pt x="225711" y="39118"/>
                </a:lnTo>
                <a:lnTo>
                  <a:pt x="225711" y="64770"/>
                </a:lnTo>
                <a:lnTo>
                  <a:pt x="129745" y="64770"/>
                </a:lnTo>
                <a:close/>
                <a:moveTo>
                  <a:pt x="42131" y="39118"/>
                </a:moveTo>
                <a:lnTo>
                  <a:pt x="94138" y="39118"/>
                </a:lnTo>
                <a:lnTo>
                  <a:pt x="94138" y="64770"/>
                </a:lnTo>
                <a:lnTo>
                  <a:pt x="42131" y="64770"/>
                </a:lnTo>
                <a:cubicBezTo>
                  <a:pt x="32996" y="64770"/>
                  <a:pt x="25611" y="72208"/>
                  <a:pt x="25611" y="81315"/>
                </a:cubicBezTo>
                <a:lnTo>
                  <a:pt x="25611" y="126504"/>
                </a:lnTo>
                <a:lnTo>
                  <a:pt x="328676" y="126504"/>
                </a:lnTo>
                <a:lnTo>
                  <a:pt x="328676" y="81315"/>
                </a:lnTo>
                <a:cubicBezTo>
                  <a:pt x="328676" y="72166"/>
                  <a:pt x="321249" y="64770"/>
                  <a:pt x="312157" y="64770"/>
                </a:cubicBezTo>
                <a:lnTo>
                  <a:pt x="261317" y="64770"/>
                </a:lnTo>
                <a:lnTo>
                  <a:pt x="261317" y="39118"/>
                </a:lnTo>
                <a:lnTo>
                  <a:pt x="312157" y="39118"/>
                </a:lnTo>
                <a:cubicBezTo>
                  <a:pt x="335420" y="39118"/>
                  <a:pt x="354287" y="58015"/>
                  <a:pt x="354330" y="81315"/>
                </a:cubicBezTo>
                <a:lnTo>
                  <a:pt x="354330" y="286098"/>
                </a:lnTo>
                <a:cubicBezTo>
                  <a:pt x="354330" y="309313"/>
                  <a:pt x="335378" y="328295"/>
                  <a:pt x="312199" y="328295"/>
                </a:cubicBezTo>
                <a:lnTo>
                  <a:pt x="42131" y="328295"/>
                </a:lnTo>
                <a:cubicBezTo>
                  <a:pt x="18952" y="328295"/>
                  <a:pt x="0" y="309313"/>
                  <a:pt x="0" y="286098"/>
                </a:cubicBezTo>
                <a:lnTo>
                  <a:pt x="0" y="152155"/>
                </a:lnTo>
                <a:lnTo>
                  <a:pt x="0" y="126504"/>
                </a:lnTo>
                <a:lnTo>
                  <a:pt x="0" y="81315"/>
                </a:lnTo>
                <a:cubicBezTo>
                  <a:pt x="0" y="58015"/>
                  <a:pt x="18867" y="39118"/>
                  <a:pt x="42131" y="39118"/>
                </a:cubicBezTo>
                <a:close/>
                <a:moveTo>
                  <a:pt x="242751" y="0"/>
                </a:moveTo>
                <a:cubicBezTo>
                  <a:pt x="249836" y="0"/>
                  <a:pt x="255556" y="5729"/>
                  <a:pt x="255556" y="12826"/>
                </a:cubicBezTo>
                <a:lnTo>
                  <a:pt x="255556" y="91661"/>
                </a:lnTo>
                <a:cubicBezTo>
                  <a:pt x="255556" y="98758"/>
                  <a:pt x="249836" y="104529"/>
                  <a:pt x="242751" y="104529"/>
                </a:cubicBezTo>
                <a:cubicBezTo>
                  <a:pt x="235665" y="104529"/>
                  <a:pt x="229945" y="98801"/>
                  <a:pt x="229945" y="91704"/>
                </a:cubicBezTo>
                <a:lnTo>
                  <a:pt x="229945" y="12826"/>
                </a:lnTo>
                <a:cubicBezTo>
                  <a:pt x="229945" y="5729"/>
                  <a:pt x="235665" y="0"/>
                  <a:pt x="242751" y="0"/>
                </a:cubicBezTo>
                <a:close/>
                <a:moveTo>
                  <a:pt x="111536" y="0"/>
                </a:moveTo>
                <a:cubicBezTo>
                  <a:pt x="118622" y="0"/>
                  <a:pt x="124342" y="5729"/>
                  <a:pt x="124342" y="12826"/>
                </a:cubicBezTo>
                <a:lnTo>
                  <a:pt x="124342" y="91661"/>
                </a:lnTo>
                <a:cubicBezTo>
                  <a:pt x="124342" y="98758"/>
                  <a:pt x="118622" y="104529"/>
                  <a:pt x="111536" y="104529"/>
                </a:cubicBezTo>
                <a:cubicBezTo>
                  <a:pt x="104451" y="104529"/>
                  <a:pt x="98731" y="98801"/>
                  <a:pt x="98731" y="91704"/>
                </a:cubicBezTo>
                <a:lnTo>
                  <a:pt x="98731" y="12826"/>
                </a:lnTo>
                <a:cubicBezTo>
                  <a:pt x="98731" y="5729"/>
                  <a:pt x="104451" y="0"/>
                  <a:pt x="111536" y="0"/>
                </a:cubicBezTo>
                <a:close/>
              </a:path>
            </a:pathLst>
          </a:custGeom>
          <a:solidFill>
            <a:srgbClr val="192C64"/>
          </a:solidFill>
          <a:ln/>
        </p:spPr>
      </p:sp>
      <p:sp>
        <p:nvSpPr>
          <p:cNvPr id="16" name="Text 6"/>
          <p:cNvSpPr/>
          <p:nvPr/>
        </p:nvSpPr>
        <p:spPr>
          <a:xfrm>
            <a:off x="6095365" y="4534535"/>
            <a:ext cx="354330" cy="328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CF2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>    </p:cNvPr>
          <p:cNvPicPr>
            <a:picLocks noChangeAspect="1"/>
          </p:cNvPicPr>
          <p:nvPr/>
        </p:nvPicPr>
        <p:blipFill>
          <a:blip r:embed="rId1">
            <a:alphaModFix amt="6000"/>
          </a:blip>
          <a:srcRect l="2170" r="2041" t="10337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1304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Frustration &amp; Waiting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>    </p:cNvPr>
          <p:cNvPicPr>
            <a:picLocks noChangeAspect="1"/>
          </p:cNvPicPr>
          <p:nvPr/>
        </p:nvPicPr>
        <p:blipFill>
          <a:blip r:embed="rId2"/>
          <a:srcRect l="21" r="21" t="0" b="0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>    </p:cNvPr>
          <p:cNvPicPr>
            <a:picLocks noChangeAspect="1"/>
          </p:cNvPicPr>
          <p:nvPr/>
        </p:nvPicPr>
        <p:blipFill>
          <a:blip r:embed="rId3"/>
          <a:srcRect l="21" r="21" t="0" b="0"/>
          <a:stretch/>
        </p:blipFill>
        <p:spPr>
          <a:xfrm flipH="1" rot="16200000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6400" y="1663700"/>
            <a:ext cx="11379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Transcript Limbo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219200" y="2374900"/>
            <a:ext cx="975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Stuck in a digital waiting room, the speaker experiences the friction between technological dependency and the human drive to create and move forward.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60400" y="3492500"/>
            <a:ext cx="3073400" cy="1701800"/>
          </a:xfrm>
          <a:custGeom>
            <a:avLst/>
            <a:gdLst/>
            <a:ahLst/>
            <a:cxnLst/>
            <a:rect l="l" t="t" r="r" b="b"/>
            <a:pathLst>
              <a:path w="3073400" h="1701800">
                <a:moveTo>
                  <a:pt x="101597" y="0"/>
                </a:moveTo>
                <a:lnTo>
                  <a:pt x="2971803" y="0"/>
                </a:lnTo>
                <a:cubicBezTo>
                  <a:pt x="3027913" y="0"/>
                  <a:pt x="3073400" y="45487"/>
                  <a:pt x="3073400" y="101597"/>
                </a:cubicBezTo>
                <a:lnTo>
                  <a:pt x="3073400" y="1600203"/>
                </a:lnTo>
                <a:cubicBezTo>
                  <a:pt x="3073400" y="1656313"/>
                  <a:pt x="3027913" y="1701800"/>
                  <a:pt x="2971803" y="1701800"/>
                </a:cubicBezTo>
                <a:lnTo>
                  <a:pt x="101597" y="1701800"/>
                </a:lnTo>
                <a:cubicBezTo>
                  <a:pt x="45487" y="1701800"/>
                  <a:pt x="0" y="1656313"/>
                  <a:pt x="0" y="16002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976D2">
              <a:alpha val="12549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2055019" y="36957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0" y="47625"/>
                </a:moveTo>
                <a:cubicBezTo>
                  <a:pt x="0" y="21357"/>
                  <a:pt x="21357" y="0"/>
                  <a:pt x="47625" y="0"/>
                </a:cubicBezTo>
                <a:lnTo>
                  <a:pt x="158874" y="0"/>
                </a:lnTo>
                <a:cubicBezTo>
                  <a:pt x="171524" y="0"/>
                  <a:pt x="183654" y="4986"/>
                  <a:pt x="192584" y="13915"/>
                </a:cubicBezTo>
                <a:lnTo>
                  <a:pt x="271835" y="93241"/>
                </a:lnTo>
                <a:cubicBezTo>
                  <a:pt x="280764" y="102171"/>
                  <a:pt x="285750" y="114300"/>
                  <a:pt x="285750" y="126950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47625"/>
                </a:lnTo>
                <a:close/>
                <a:moveTo>
                  <a:pt x="154781" y="43532"/>
                </a:moveTo>
                <a:lnTo>
                  <a:pt x="154781" y="113109"/>
                </a:lnTo>
                <a:cubicBezTo>
                  <a:pt x="154781" y="123006"/>
                  <a:pt x="162744" y="130969"/>
                  <a:pt x="172641" y="130969"/>
                </a:cubicBezTo>
                <a:lnTo>
                  <a:pt x="242218" y="130969"/>
                </a:lnTo>
                <a:lnTo>
                  <a:pt x="154781" y="43532"/>
                </a:lnTo>
                <a:close/>
                <a:moveTo>
                  <a:pt x="59531" y="226219"/>
                </a:moveTo>
                <a:lnTo>
                  <a:pt x="59531" y="297656"/>
                </a:lnTo>
                <a:cubicBezTo>
                  <a:pt x="59531" y="310828"/>
                  <a:pt x="70172" y="321469"/>
                  <a:pt x="83344" y="321469"/>
                </a:cubicBezTo>
                <a:lnTo>
                  <a:pt x="154781" y="321469"/>
                </a:lnTo>
                <a:cubicBezTo>
                  <a:pt x="167953" y="321469"/>
                  <a:pt x="178594" y="310828"/>
                  <a:pt x="178594" y="297656"/>
                </a:cubicBezTo>
                <a:lnTo>
                  <a:pt x="178594" y="279797"/>
                </a:lnTo>
                <a:lnTo>
                  <a:pt x="204639" y="305842"/>
                </a:lnTo>
                <a:cubicBezTo>
                  <a:pt x="207020" y="308223"/>
                  <a:pt x="210220" y="309563"/>
                  <a:pt x="213568" y="309563"/>
                </a:cubicBezTo>
                <a:cubicBezTo>
                  <a:pt x="220563" y="309563"/>
                  <a:pt x="226219" y="303907"/>
                  <a:pt x="226219" y="296912"/>
                </a:cubicBezTo>
                <a:lnTo>
                  <a:pt x="226219" y="226888"/>
                </a:lnTo>
                <a:cubicBezTo>
                  <a:pt x="226219" y="219894"/>
                  <a:pt x="220563" y="214238"/>
                  <a:pt x="213568" y="214238"/>
                </a:cubicBezTo>
                <a:cubicBezTo>
                  <a:pt x="210220" y="214238"/>
                  <a:pt x="207020" y="215578"/>
                  <a:pt x="204639" y="217959"/>
                </a:cubicBezTo>
                <a:lnTo>
                  <a:pt x="178594" y="244004"/>
                </a:lnTo>
                <a:lnTo>
                  <a:pt x="178594" y="226144"/>
                </a:lnTo>
                <a:cubicBezTo>
                  <a:pt x="178594" y="212973"/>
                  <a:pt x="167953" y="202332"/>
                  <a:pt x="154781" y="202332"/>
                </a:cubicBezTo>
                <a:lnTo>
                  <a:pt x="83344" y="202332"/>
                </a:lnTo>
                <a:cubicBezTo>
                  <a:pt x="70172" y="202332"/>
                  <a:pt x="59531" y="212973"/>
                  <a:pt x="59531" y="226144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7" name="Text 4"/>
          <p:cNvSpPr/>
          <p:nvPr/>
        </p:nvSpPr>
        <p:spPr>
          <a:xfrm>
            <a:off x="609600" y="4178300"/>
            <a:ext cx="317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Upload Complete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63600" y="4483100"/>
            <a:ext cx="2667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video is ready, but the process is not.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678436" y="4089400"/>
            <a:ext cx="939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ECF17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561681" y="3492500"/>
            <a:ext cx="3073400" cy="1701800"/>
          </a:xfrm>
          <a:custGeom>
            <a:avLst/>
            <a:gdLst/>
            <a:ahLst/>
            <a:cxnLst/>
            <a:rect l="l" t="t" r="r" b="b"/>
            <a:pathLst>
              <a:path w="3073400" h="1701800">
                <a:moveTo>
                  <a:pt x="101597" y="0"/>
                </a:moveTo>
                <a:lnTo>
                  <a:pt x="2971803" y="0"/>
                </a:lnTo>
                <a:cubicBezTo>
                  <a:pt x="3027913" y="0"/>
                  <a:pt x="3073400" y="45487"/>
                  <a:pt x="3073400" y="101597"/>
                </a:cubicBezTo>
                <a:lnTo>
                  <a:pt x="3073400" y="1600203"/>
                </a:lnTo>
                <a:cubicBezTo>
                  <a:pt x="3073400" y="1656313"/>
                  <a:pt x="3027913" y="1701800"/>
                  <a:pt x="2971803" y="1701800"/>
                </a:cubicBezTo>
                <a:lnTo>
                  <a:pt x="101597" y="1701800"/>
                </a:lnTo>
                <a:cubicBezTo>
                  <a:pt x="45487" y="1701800"/>
                  <a:pt x="0" y="1656313"/>
                  <a:pt x="0" y="16002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976D2">
              <a:alpha val="12549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908675" y="3695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ubicBezTo>
                  <a:pt x="0" y="85360"/>
                  <a:pt x="85360" y="0"/>
                  <a:pt x="190500" y="0"/>
                </a:cubicBezTo>
                <a:close/>
                <a:moveTo>
                  <a:pt x="172641" y="89297"/>
                </a:moveTo>
                <a:lnTo>
                  <a:pt x="172641" y="190500"/>
                </a:lnTo>
                <a:cubicBezTo>
                  <a:pt x="172641" y="196453"/>
                  <a:pt x="175617" y="202034"/>
                  <a:pt x="180603" y="205383"/>
                </a:cubicBezTo>
                <a:lnTo>
                  <a:pt x="252040" y="253008"/>
                </a:lnTo>
                <a:cubicBezTo>
                  <a:pt x="260226" y="258514"/>
                  <a:pt x="271314" y="256282"/>
                  <a:pt x="276820" y="248022"/>
                </a:cubicBezTo>
                <a:cubicBezTo>
                  <a:pt x="282327" y="239762"/>
                  <a:pt x="280095" y="228749"/>
                  <a:pt x="271835" y="223242"/>
                </a:cubicBezTo>
                <a:lnTo>
                  <a:pt x="208359" y="180975"/>
                </a:lnTo>
                <a:lnTo>
                  <a:pt x="208359" y="89297"/>
                </a:lnTo>
                <a:cubicBezTo>
                  <a:pt x="208359" y="79400"/>
                  <a:pt x="200397" y="71438"/>
                  <a:pt x="190500" y="71438"/>
                </a:cubicBezTo>
                <a:cubicBezTo>
                  <a:pt x="180603" y="71438"/>
                  <a:pt x="172641" y="79400"/>
                  <a:pt x="172641" y="89297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12" name="Text 9"/>
          <p:cNvSpPr/>
          <p:nvPr/>
        </p:nvSpPr>
        <p:spPr>
          <a:xfrm>
            <a:off x="4510881" y="4178300"/>
            <a:ext cx="317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Processing...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764881" y="4483100"/>
            <a:ext cx="2667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Waiting for the transcript, a bottleneck of modern creation.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79717" y="4089400"/>
            <a:ext cx="939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ECF17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462963" y="3492500"/>
            <a:ext cx="3073400" cy="1701800"/>
          </a:xfrm>
          <a:custGeom>
            <a:avLst/>
            <a:gdLst/>
            <a:ahLst/>
            <a:cxnLst/>
            <a:rect l="l" t="t" r="r" b="b"/>
            <a:pathLst>
              <a:path w="3073400" h="1701800">
                <a:moveTo>
                  <a:pt x="101597" y="0"/>
                </a:moveTo>
                <a:lnTo>
                  <a:pt x="2971803" y="0"/>
                </a:lnTo>
                <a:cubicBezTo>
                  <a:pt x="3027913" y="0"/>
                  <a:pt x="3073400" y="45487"/>
                  <a:pt x="3073400" y="101597"/>
                </a:cubicBezTo>
                <a:lnTo>
                  <a:pt x="3073400" y="1600203"/>
                </a:lnTo>
                <a:cubicBezTo>
                  <a:pt x="3073400" y="1656313"/>
                  <a:pt x="3027913" y="1701800"/>
                  <a:pt x="2971803" y="1701800"/>
                </a:cubicBezTo>
                <a:lnTo>
                  <a:pt x="101597" y="1701800"/>
                </a:lnTo>
                <a:cubicBezTo>
                  <a:pt x="45487" y="1701800"/>
                  <a:pt x="0" y="1656313"/>
                  <a:pt x="0" y="16002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976D2">
              <a:alpha val="12549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9809956" y="3695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381000"/>
                </a:moveTo>
                <a:cubicBezTo>
                  <a:pt x="295640" y="381000"/>
                  <a:pt x="381000" y="295640"/>
                  <a:pt x="381000" y="190500"/>
                </a:cubicBezTo>
                <a:cubicBezTo>
                  <a:pt x="381000" y="85360"/>
                  <a:pt x="295640" y="0"/>
                  <a:pt x="190500" y="0"/>
                </a:cubicBezTo>
                <a:cubicBezTo>
                  <a:pt x="85360" y="0"/>
                  <a:pt x="0" y="85360"/>
                  <a:pt x="0" y="190500"/>
                </a:cubicBezTo>
                <a:cubicBezTo>
                  <a:pt x="0" y="295640"/>
                  <a:pt x="85360" y="381000"/>
                  <a:pt x="190500" y="381000"/>
                </a:cubicBezTo>
                <a:close/>
                <a:moveTo>
                  <a:pt x="166688" y="142875"/>
                </a:moveTo>
                <a:lnTo>
                  <a:pt x="166688" y="238125"/>
                </a:lnTo>
                <a:cubicBezTo>
                  <a:pt x="166688" y="251296"/>
                  <a:pt x="156046" y="261938"/>
                  <a:pt x="142875" y="261938"/>
                </a:cubicBezTo>
                <a:cubicBezTo>
                  <a:pt x="129704" y="261938"/>
                  <a:pt x="119063" y="251296"/>
                  <a:pt x="119063" y="238125"/>
                </a:cubicBezTo>
                <a:lnTo>
                  <a:pt x="119063" y="142875"/>
                </a:lnTo>
                <a:cubicBezTo>
                  <a:pt x="119063" y="129704"/>
                  <a:pt x="129704" y="119063"/>
                  <a:pt x="142875" y="119063"/>
                </a:cubicBezTo>
                <a:cubicBezTo>
                  <a:pt x="156046" y="119063"/>
                  <a:pt x="166688" y="129704"/>
                  <a:pt x="166688" y="142875"/>
                </a:cubicBezTo>
                <a:close/>
                <a:moveTo>
                  <a:pt x="261938" y="142875"/>
                </a:moveTo>
                <a:lnTo>
                  <a:pt x="261938" y="238125"/>
                </a:lnTo>
                <a:cubicBezTo>
                  <a:pt x="261938" y="251296"/>
                  <a:pt x="251296" y="261938"/>
                  <a:pt x="238125" y="261938"/>
                </a:cubicBezTo>
                <a:cubicBezTo>
                  <a:pt x="224954" y="261938"/>
                  <a:pt x="214313" y="251296"/>
                  <a:pt x="214313" y="238125"/>
                </a:cubicBezTo>
                <a:lnTo>
                  <a:pt x="214313" y="142875"/>
                </a:lnTo>
                <a:cubicBezTo>
                  <a:pt x="214313" y="129704"/>
                  <a:pt x="224954" y="119063"/>
                  <a:pt x="238125" y="119063"/>
                </a:cubicBezTo>
                <a:cubicBezTo>
                  <a:pt x="251296" y="119063"/>
                  <a:pt x="261938" y="129704"/>
                  <a:pt x="261938" y="142875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17" name="Text 14"/>
          <p:cNvSpPr/>
          <p:nvPr/>
        </p:nvSpPr>
        <p:spPr>
          <a:xfrm>
            <a:off x="8412163" y="4178300"/>
            <a:ext cx="317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Creative Pause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666163" y="4483100"/>
            <a:ext cx="2667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Momentum is halted by an invisible digital gatekeeper.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930400"/>
            <a:ext cx="4673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Boredom as Catalyst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3149600"/>
            <a:ext cx="4673600" cy="177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What begins as </a:t>
            </a:r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D47A1"/>
                </a:solidFill>
                <a:highlight>
                  <a:srgbClr val="ECF170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extreme boredom </a:t>
            </a:r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transforms into a profound philosophical inquiry. The idle moment becomes an active exploration of identity, consciousness, and the nature of being.</a:t>
            </a:r>
            <a:endParaRPr lang="en-US" sz="1600" dirty="0"/>
          </a:p>
        </p:txBody>
      </p:sp>
      <p:pic>
        <p:nvPicPr>
          <p:cNvPr id="5" name="Image 1" descr="https://kimi-web-img.moonshot.cn/img/pic.mksucai.com/77b1b6d28a808bccfa03b4c2c6d30c26ea7994a5.webp">    </p:cNvPr>
          <p:cNvPicPr>
            <a:picLocks noChangeAspect="1"/>
          </p:cNvPicPr>
          <p:nvPr/>
        </p:nvPicPr>
        <p:blipFill>
          <a:blip r:embed="rId2"/>
          <a:srcRect l="0" r="0" t="20620" b="20620"/>
          <a:stretch/>
        </p:blipFill>
        <p:spPr>
          <a:xfrm>
            <a:off x="5334000" y="1047750"/>
            <a:ext cx="4953000" cy="3568700"/>
          </a:xfrm>
          <a:prstGeom prst="roundRect">
            <a:avLst>
              <a:gd name="adj" fmla="val 2847"/>
            </a:avLst>
          </a:prstGeom>
        </p:spPr>
      </p:pic>
      <p:sp>
        <p:nvSpPr>
          <p:cNvPr id="6" name="Shape 2"/>
          <p:cNvSpPr/>
          <p:nvPr/>
        </p:nvSpPr>
        <p:spPr>
          <a:xfrm>
            <a:off x="7535466" y="2635250"/>
            <a:ext cx="4406900" cy="3175000"/>
          </a:xfrm>
          <a:custGeom>
            <a:avLst/>
            <a:gdLst/>
            <a:ahLst/>
            <a:cxnLst/>
            <a:rect l="l" t="t" r="r" b="b"/>
            <a:pathLst>
              <a:path w="4406900" h="3175000">
                <a:moveTo>
                  <a:pt x="101600" y="0"/>
                </a:moveTo>
                <a:lnTo>
                  <a:pt x="4305300" y="0"/>
                </a:lnTo>
                <a:cubicBezTo>
                  <a:pt x="4361375" y="0"/>
                  <a:pt x="4406900" y="45525"/>
                  <a:pt x="4406900" y="101600"/>
                </a:cubicBezTo>
                <a:lnTo>
                  <a:pt x="4406900" y="3073400"/>
                </a:lnTo>
                <a:cubicBezTo>
                  <a:pt x="4406900" y="3129475"/>
                  <a:pt x="4361375" y="3175000"/>
                  <a:pt x="4305300" y="3175000"/>
                </a:cubicBezTo>
                <a:lnTo>
                  <a:pt x="101600" y="3175000"/>
                </a:lnTo>
                <a:cubicBezTo>
                  <a:pt x="45525" y="3175000"/>
                  <a:pt x="0" y="3129475"/>
                  <a:pt x="0" y="3073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D47A1"/>
          </a:solidFill>
          <a:ln/>
        </p:spPr>
      </p:sp>
      <p:sp>
        <p:nvSpPr>
          <p:cNvPr id="7" name="Shape 3"/>
          <p:cNvSpPr/>
          <p:nvPr/>
        </p:nvSpPr>
        <p:spPr>
          <a:xfrm>
            <a:off x="7827566" y="363855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74367" y="228600"/>
                </a:moveTo>
                <a:cubicBezTo>
                  <a:pt x="178713" y="215325"/>
                  <a:pt x="187404" y="203299"/>
                  <a:pt x="197227" y="192941"/>
                </a:cubicBezTo>
                <a:cubicBezTo>
                  <a:pt x="216694" y="172462"/>
                  <a:pt x="228600" y="144780"/>
                  <a:pt x="228600" y="114300"/>
                </a:cubicBezTo>
                <a:cubicBezTo>
                  <a:pt x="228600" y="51197"/>
                  <a:pt x="177403" y="0"/>
                  <a:pt x="114300" y="0"/>
                </a:cubicBezTo>
                <a:cubicBezTo>
                  <a:pt x="51197" y="0"/>
                  <a:pt x="0" y="51197"/>
                  <a:pt x="0" y="114300"/>
                </a:cubicBezTo>
                <a:cubicBezTo>
                  <a:pt x="0" y="144780"/>
                  <a:pt x="11906" y="172462"/>
                  <a:pt x="31373" y="192941"/>
                </a:cubicBezTo>
                <a:cubicBezTo>
                  <a:pt x="41196" y="203299"/>
                  <a:pt x="49947" y="215325"/>
                  <a:pt x="54233" y="228600"/>
                </a:cubicBezTo>
                <a:lnTo>
                  <a:pt x="174308" y="228600"/>
                </a:lnTo>
                <a:close/>
                <a:moveTo>
                  <a:pt x="171450" y="257175"/>
                </a:moveTo>
                <a:lnTo>
                  <a:pt x="57150" y="257175"/>
                </a:lnTo>
                <a:lnTo>
                  <a:pt x="57150" y="266700"/>
                </a:lnTo>
                <a:cubicBezTo>
                  <a:pt x="57150" y="293013"/>
                  <a:pt x="78462" y="314325"/>
                  <a:pt x="104775" y="314325"/>
                </a:cubicBezTo>
                <a:lnTo>
                  <a:pt x="123825" y="314325"/>
                </a:lnTo>
                <a:cubicBezTo>
                  <a:pt x="150138" y="314325"/>
                  <a:pt x="171450" y="293013"/>
                  <a:pt x="171450" y="266700"/>
                </a:cubicBezTo>
                <a:lnTo>
                  <a:pt x="171450" y="257175"/>
                </a:lnTo>
                <a:close/>
                <a:moveTo>
                  <a:pt x="109537" y="66675"/>
                </a:moveTo>
                <a:cubicBezTo>
                  <a:pt x="85844" y="66675"/>
                  <a:pt x="66675" y="85844"/>
                  <a:pt x="66675" y="109537"/>
                </a:cubicBezTo>
                <a:cubicBezTo>
                  <a:pt x="66675" y="117455"/>
                  <a:pt x="60305" y="123825"/>
                  <a:pt x="52388" y="123825"/>
                </a:cubicBezTo>
                <a:cubicBezTo>
                  <a:pt x="44470" y="123825"/>
                  <a:pt x="38100" y="117455"/>
                  <a:pt x="38100" y="109537"/>
                </a:cubicBezTo>
                <a:cubicBezTo>
                  <a:pt x="38100" y="70068"/>
                  <a:pt x="70068" y="38100"/>
                  <a:pt x="109537" y="38100"/>
                </a:cubicBezTo>
                <a:cubicBezTo>
                  <a:pt x="117455" y="38100"/>
                  <a:pt x="123825" y="44470"/>
                  <a:pt x="123825" y="52388"/>
                </a:cubicBezTo>
                <a:cubicBezTo>
                  <a:pt x="123825" y="60305"/>
                  <a:pt x="117455" y="66675"/>
                  <a:pt x="109537" y="66675"/>
                </a:cubicBezTo>
                <a:close/>
              </a:path>
            </a:pathLst>
          </a:custGeom>
          <a:solidFill>
            <a:srgbClr val="ECF170"/>
          </a:solidFill>
          <a:ln/>
        </p:spPr>
      </p:sp>
      <p:sp>
        <p:nvSpPr>
          <p:cNvPr id="8" name="Text 4"/>
          <p:cNvSpPr/>
          <p:nvPr/>
        </p:nvSpPr>
        <p:spPr>
          <a:xfrm>
            <a:off x="8297466" y="3613150"/>
            <a:ext cx="3695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ECF17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From Passivity to Inquiry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738666" y="4070350"/>
            <a:ext cx="40005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Frustration is channeled into questioning the fundamental nature of self, intelligence, and reality.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CF2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>    </p:cNvPr>
          <p:cNvPicPr>
            <a:picLocks noChangeAspect="1"/>
          </p:cNvPicPr>
          <p:nvPr/>
        </p:nvPicPr>
        <p:blipFill>
          <a:blip r:embed="rId1">
            <a:alphaModFix amt="6000"/>
          </a:blip>
          <a:srcRect l="2170" r="2041" t="10337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2159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21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Labels &amp; Identity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>    </p:cNvPr>
          <p:cNvPicPr>
            <a:picLocks noChangeAspect="1"/>
          </p:cNvPicPr>
          <p:nvPr/>
        </p:nvPicPr>
        <p:blipFill>
          <a:blip r:embed="rId2"/>
          <a:srcRect l="21" r="21" t="0" b="0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>    </p:cNvPr>
          <p:cNvPicPr>
            <a:picLocks noChangeAspect="1"/>
          </p:cNvPicPr>
          <p:nvPr/>
        </p:nvPicPr>
        <p:blipFill>
          <a:blip r:embed="rId3"/>
          <a:srcRect l="21" r="21" t="0" b="0"/>
          <a:stretch/>
        </p:blipFill>
        <p:spPr>
          <a:xfrm flipH="1" rot="16200000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625600"/>
            <a:ext cx="594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Autism as Cage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336800"/>
            <a:ext cx="54356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speaker rejects the label of autism, viewing it not as an identity but as a </a:t>
            </a:r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D47A1"/>
                </a:solidFill>
                <a:highlight>
                  <a:srgbClr val="ECF170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reductive cage </a:t>
            </a:r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imposed by society.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606800"/>
            <a:ext cx="5435600" cy="1625600"/>
          </a:xfrm>
          <a:custGeom>
            <a:avLst/>
            <a:gdLst/>
            <a:ahLst/>
            <a:cxnLst/>
            <a:rect l="l" t="t" r="r" b="b"/>
            <a:pathLst>
              <a:path w="5435600" h="16256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1524000"/>
                </a:lnTo>
                <a:cubicBezTo>
                  <a:pt x="5435600" y="1580075"/>
                  <a:pt x="5390075" y="1625600"/>
                  <a:pt x="53340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976D2">
              <a:alpha val="12549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57200" y="3810000"/>
            <a:ext cx="50292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"It's like a label autism problem equals a problem... It gives you some kind of a bad perception of you, because you become the problem, you know, automatically."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91400" y="1803400"/>
            <a:ext cx="3048000" cy="3048000"/>
          </a:xfrm>
          <a:custGeom>
            <a:avLst/>
            <a:gdLst/>
            <a:ahLst/>
            <a:cxnLst/>
            <a:rect l="l" t="t" r="r" b="b"/>
            <a:pathLst>
              <a:path w="3048000" h="3048000">
                <a:moveTo>
                  <a:pt x="101590" y="0"/>
                </a:moveTo>
                <a:lnTo>
                  <a:pt x="2946410" y="0"/>
                </a:lnTo>
                <a:cubicBezTo>
                  <a:pt x="3002517" y="0"/>
                  <a:pt x="3048000" y="45483"/>
                  <a:pt x="3048000" y="101590"/>
                </a:cubicBezTo>
                <a:lnTo>
                  <a:pt x="3048000" y="2946410"/>
                </a:lnTo>
                <a:cubicBezTo>
                  <a:pt x="3048000" y="3002517"/>
                  <a:pt x="3002517" y="3048000"/>
                  <a:pt x="2946410" y="3048000"/>
                </a:cubicBezTo>
                <a:lnTo>
                  <a:pt x="101590" y="3048000"/>
                </a:lnTo>
                <a:cubicBezTo>
                  <a:pt x="45483" y="3048000"/>
                  <a:pt x="0" y="3002517"/>
                  <a:pt x="0" y="2946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01600">
            <a:solidFill>
              <a:srgbClr val="ECF170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594600" y="2006600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101608" y="0"/>
                </a:moveTo>
                <a:lnTo>
                  <a:pt x="2641592" y="0"/>
                </a:lnTo>
                <a:cubicBezTo>
                  <a:pt x="2697708" y="0"/>
                  <a:pt x="2743200" y="45492"/>
                  <a:pt x="2743200" y="101608"/>
                </a:cubicBezTo>
                <a:lnTo>
                  <a:pt x="2743200" y="2641592"/>
                </a:lnTo>
                <a:cubicBezTo>
                  <a:pt x="2743200" y="2697708"/>
                  <a:pt x="2697708" y="2743200"/>
                  <a:pt x="2641592" y="2743200"/>
                </a:cubicBezTo>
                <a:lnTo>
                  <a:pt x="101608" y="2743200"/>
                </a:lnTo>
                <a:cubicBezTo>
                  <a:pt x="45492" y="2743200"/>
                  <a:pt x="0" y="2697708"/>
                  <a:pt x="0" y="26415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1976D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331200" y="2819400"/>
            <a:ext cx="1371600" cy="1219200"/>
          </a:xfrm>
          <a:custGeom>
            <a:avLst/>
            <a:gdLst/>
            <a:ahLst/>
            <a:cxnLst/>
            <a:rect l="l" t="t" r="r" b="b"/>
            <a:pathLst>
              <a:path w="1371600" h="1219200">
                <a:moveTo>
                  <a:pt x="533400" y="19050"/>
                </a:moveTo>
                <a:cubicBezTo>
                  <a:pt x="691110" y="19050"/>
                  <a:pt x="819150" y="147090"/>
                  <a:pt x="819150" y="304800"/>
                </a:cubicBezTo>
                <a:cubicBezTo>
                  <a:pt x="819150" y="462510"/>
                  <a:pt x="691110" y="590550"/>
                  <a:pt x="533400" y="590550"/>
                </a:cubicBezTo>
                <a:cubicBezTo>
                  <a:pt x="375690" y="590550"/>
                  <a:pt x="247650" y="462510"/>
                  <a:pt x="247650" y="304800"/>
                </a:cubicBezTo>
                <a:cubicBezTo>
                  <a:pt x="247650" y="147090"/>
                  <a:pt x="375690" y="19050"/>
                  <a:pt x="533400" y="19050"/>
                </a:cubicBezTo>
                <a:close/>
                <a:moveTo>
                  <a:pt x="462677" y="723900"/>
                </a:moveTo>
                <a:lnTo>
                  <a:pt x="604123" y="723900"/>
                </a:lnTo>
                <a:cubicBezTo>
                  <a:pt x="674846" y="723900"/>
                  <a:pt x="741521" y="741283"/>
                  <a:pt x="800100" y="771763"/>
                </a:cubicBezTo>
                <a:lnTo>
                  <a:pt x="800100" y="782003"/>
                </a:lnTo>
                <a:cubicBezTo>
                  <a:pt x="753427" y="823913"/>
                  <a:pt x="723900" y="884634"/>
                  <a:pt x="723900" y="952262"/>
                </a:cubicBezTo>
                <a:lnTo>
                  <a:pt x="723900" y="1180862"/>
                </a:lnTo>
                <a:cubicBezTo>
                  <a:pt x="723900" y="1193959"/>
                  <a:pt x="725091" y="1206818"/>
                  <a:pt x="726996" y="1219200"/>
                </a:cubicBezTo>
                <a:lnTo>
                  <a:pt x="108823" y="1219200"/>
                </a:lnTo>
                <a:cubicBezTo>
                  <a:pt x="69771" y="1219200"/>
                  <a:pt x="38100" y="1187529"/>
                  <a:pt x="38100" y="1148477"/>
                </a:cubicBezTo>
                <a:cubicBezTo>
                  <a:pt x="38100" y="913924"/>
                  <a:pt x="228124" y="723900"/>
                  <a:pt x="462677" y="723900"/>
                </a:cubicBezTo>
                <a:close/>
                <a:moveTo>
                  <a:pt x="1181100" y="724138"/>
                </a:moveTo>
                <a:cubicBezTo>
                  <a:pt x="1181100" y="681990"/>
                  <a:pt x="1147048" y="647938"/>
                  <a:pt x="1104900" y="647938"/>
                </a:cubicBezTo>
                <a:cubicBezTo>
                  <a:pt x="1062752" y="647938"/>
                  <a:pt x="1028700" y="681990"/>
                  <a:pt x="1028700" y="724138"/>
                </a:cubicBezTo>
                <a:lnTo>
                  <a:pt x="1028700" y="838200"/>
                </a:lnTo>
                <a:lnTo>
                  <a:pt x="1181100" y="838200"/>
                </a:lnTo>
                <a:lnTo>
                  <a:pt x="1181100" y="724138"/>
                </a:lnTo>
                <a:close/>
                <a:moveTo>
                  <a:pt x="838200" y="952500"/>
                </a:moveTo>
                <a:cubicBezTo>
                  <a:pt x="838200" y="902732"/>
                  <a:pt x="870109" y="860346"/>
                  <a:pt x="914400" y="844629"/>
                </a:cubicBezTo>
                <a:lnTo>
                  <a:pt x="914400" y="724138"/>
                </a:lnTo>
                <a:cubicBezTo>
                  <a:pt x="914400" y="618887"/>
                  <a:pt x="999649" y="533638"/>
                  <a:pt x="1104900" y="533638"/>
                </a:cubicBezTo>
                <a:cubicBezTo>
                  <a:pt x="1210151" y="533638"/>
                  <a:pt x="1295400" y="618887"/>
                  <a:pt x="1295400" y="724138"/>
                </a:cubicBezTo>
                <a:lnTo>
                  <a:pt x="1295400" y="844629"/>
                </a:lnTo>
                <a:cubicBezTo>
                  <a:pt x="1339691" y="860346"/>
                  <a:pt x="1371600" y="902732"/>
                  <a:pt x="1371600" y="952500"/>
                </a:cubicBezTo>
                <a:lnTo>
                  <a:pt x="1371600" y="1181100"/>
                </a:lnTo>
                <a:cubicBezTo>
                  <a:pt x="1371600" y="1244203"/>
                  <a:pt x="1320403" y="1295400"/>
                  <a:pt x="1257300" y="1295400"/>
                </a:cubicBezTo>
                <a:lnTo>
                  <a:pt x="952500" y="1295400"/>
                </a:lnTo>
                <a:cubicBezTo>
                  <a:pt x="889397" y="1295400"/>
                  <a:pt x="838200" y="1244203"/>
                  <a:pt x="838200" y="1181100"/>
                </a:cubicBezTo>
                <a:lnTo>
                  <a:pt x="838200" y="952500"/>
                </a:lnTo>
                <a:close/>
              </a:path>
            </a:pathLst>
          </a:custGeom>
          <a:solidFill>
            <a:srgbClr val="0D47A1"/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8:07-d2r9flpe3tpg8rchv4i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290" y="-17145"/>
            <a:ext cx="12334875" cy="69183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727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0D47A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Man-Woman Duality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336800"/>
            <a:ext cx="116840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Ancestral Igbo philosophy frames gender as a fluid, internal spectrum, challenging Western categorical norms.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04900" y="3454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1976D2">
              <a:alpha val="12549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485900" y="3835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85750" y="28575"/>
                </a:moveTo>
                <a:cubicBezTo>
                  <a:pt x="285750" y="12769"/>
                  <a:pt x="298519" y="0"/>
                  <a:pt x="314325" y="0"/>
                </a:cubicBezTo>
                <a:lnTo>
                  <a:pt x="428625" y="0"/>
                </a:lnTo>
                <a:cubicBezTo>
                  <a:pt x="444431" y="0"/>
                  <a:pt x="457200" y="12769"/>
                  <a:pt x="457200" y="28575"/>
                </a:cubicBezTo>
                <a:lnTo>
                  <a:pt x="457200" y="142875"/>
                </a:lnTo>
                <a:cubicBezTo>
                  <a:pt x="457200" y="158681"/>
                  <a:pt x="444431" y="171450"/>
                  <a:pt x="428625" y="171450"/>
                </a:cubicBezTo>
                <a:cubicBezTo>
                  <a:pt x="412819" y="171450"/>
                  <a:pt x="400050" y="158681"/>
                  <a:pt x="400050" y="142875"/>
                </a:cubicBezTo>
                <a:lnTo>
                  <a:pt x="400050" y="97601"/>
                </a:lnTo>
                <a:lnTo>
                  <a:pt x="315218" y="182434"/>
                </a:lnTo>
                <a:cubicBezTo>
                  <a:pt x="332631" y="207794"/>
                  <a:pt x="342900" y="238423"/>
                  <a:pt x="342900" y="271552"/>
                </a:cubicBezTo>
                <a:cubicBezTo>
                  <a:pt x="342900" y="358348"/>
                  <a:pt x="272534" y="428714"/>
                  <a:pt x="185738" y="428714"/>
                </a:cubicBezTo>
                <a:cubicBezTo>
                  <a:pt x="98941" y="428714"/>
                  <a:pt x="28575" y="358259"/>
                  <a:pt x="28575" y="271463"/>
                </a:cubicBezTo>
                <a:cubicBezTo>
                  <a:pt x="28575" y="184666"/>
                  <a:pt x="98941" y="114300"/>
                  <a:pt x="185738" y="114300"/>
                </a:cubicBezTo>
                <a:cubicBezTo>
                  <a:pt x="218777" y="114300"/>
                  <a:pt x="249495" y="124480"/>
                  <a:pt x="274856" y="141982"/>
                </a:cubicBezTo>
                <a:lnTo>
                  <a:pt x="359688" y="57150"/>
                </a:lnTo>
                <a:lnTo>
                  <a:pt x="314414" y="57150"/>
                </a:lnTo>
                <a:cubicBezTo>
                  <a:pt x="298609" y="57150"/>
                  <a:pt x="285839" y="44381"/>
                  <a:pt x="285839" y="28575"/>
                </a:cubicBezTo>
                <a:close/>
                <a:moveTo>
                  <a:pt x="185738" y="371475"/>
                </a:moveTo>
                <a:cubicBezTo>
                  <a:pt x="240936" y="371475"/>
                  <a:pt x="285750" y="326661"/>
                  <a:pt x="285750" y="271463"/>
                </a:cubicBezTo>
                <a:cubicBezTo>
                  <a:pt x="285750" y="216264"/>
                  <a:pt x="240936" y="171450"/>
                  <a:pt x="185738" y="171450"/>
                </a:cubicBezTo>
                <a:cubicBezTo>
                  <a:pt x="130539" y="171450"/>
                  <a:pt x="85725" y="216264"/>
                  <a:pt x="85725" y="271463"/>
                </a:cubicBezTo>
                <a:cubicBezTo>
                  <a:pt x="85725" y="326661"/>
                  <a:pt x="130539" y="371475"/>
                  <a:pt x="185737" y="371475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7" name="Text 4"/>
          <p:cNvSpPr/>
          <p:nvPr/>
        </p:nvSpPr>
        <p:spPr>
          <a:xfrm>
            <a:off x="1456730" y="47752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378200" y="3556000"/>
            <a:ext cx="5435600" cy="50800"/>
          </a:xfrm>
          <a:custGeom>
            <a:avLst/>
            <a:gdLst/>
            <a:ahLst/>
            <a:cxnLst/>
            <a:rect l="l" t="t" r="r" b="b"/>
            <a:pathLst>
              <a:path w="5435600" h="50800">
                <a:moveTo>
                  <a:pt x="25400" y="0"/>
                </a:moveTo>
                <a:lnTo>
                  <a:pt x="5410200" y="0"/>
                </a:lnTo>
                <a:cubicBezTo>
                  <a:pt x="5424219" y="0"/>
                  <a:pt x="5435600" y="11381"/>
                  <a:pt x="5435600" y="25400"/>
                </a:cubicBezTo>
                <a:lnTo>
                  <a:pt x="5435600" y="25400"/>
                </a:lnTo>
                <a:cubicBezTo>
                  <a:pt x="5435600" y="39419"/>
                  <a:pt x="5424219" y="50800"/>
                  <a:pt x="5410200" y="50800"/>
                </a:cubicBezTo>
                <a:lnTo>
                  <a:pt x="25400" y="50800"/>
                </a:lnTo>
                <a:cubicBezTo>
                  <a:pt x="11381" y="50800"/>
                  <a:pt x="0" y="39419"/>
                  <a:pt x="0" y="25400"/>
                </a:cubicBezTo>
                <a:lnTo>
                  <a:pt x="0" y="25400"/>
                </a:lnTo>
                <a:cubicBezTo>
                  <a:pt x="0" y="11381"/>
                  <a:pt x="11381" y="0"/>
                  <a:pt x="25400" y="0"/>
                </a:cubicBezTo>
                <a:close/>
              </a:path>
            </a:pathLst>
          </a:custGeom>
          <a:gradFill rotWithShape="1" flip="none">
            <a:gsLst>
              <a:gs pos="0">
                <a:srgbClr val="1976D2"/>
              </a:gs>
              <a:gs pos="50000">
                <a:srgbClr val="ECF170"/>
              </a:gs>
              <a:gs pos="100000">
                <a:srgbClr val="1976D2"/>
              </a:gs>
            </a:gsLst>
            <a:lin ang="0" scaled="1"/>
          </a:gradFill>
          <a:ln/>
        </p:spPr>
      </p:sp>
      <p:sp>
        <p:nvSpPr>
          <p:cNvPr id="9" name="Shape 6"/>
          <p:cNvSpPr/>
          <p:nvPr/>
        </p:nvSpPr>
        <p:spPr>
          <a:xfrm>
            <a:off x="6089650" y="3606800"/>
            <a:ext cx="12700" cy="406400"/>
          </a:xfrm>
          <a:custGeom>
            <a:avLst/>
            <a:gdLst/>
            <a:ahLst/>
            <a:cxnLst/>
            <a:rect l="l" t="t" r="r" b="b"/>
            <a:pathLst>
              <a:path w="12700" h="406400">
                <a:moveTo>
                  <a:pt x="0" y="0"/>
                </a:moveTo>
                <a:lnTo>
                  <a:pt x="12700" y="0"/>
                </a:lnTo>
                <a:lnTo>
                  <a:pt x="127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solidFill>
            <a:srgbClr val="ECF170"/>
          </a:solidFill>
          <a:ln/>
        </p:spPr>
      </p:sp>
      <p:sp>
        <p:nvSpPr>
          <p:cNvPr id="10" name="Shape 7"/>
          <p:cNvSpPr/>
          <p:nvPr/>
        </p:nvSpPr>
        <p:spPr>
          <a:xfrm>
            <a:off x="3790950" y="4013200"/>
            <a:ext cx="4610100" cy="1016000"/>
          </a:xfrm>
          <a:custGeom>
            <a:avLst/>
            <a:gdLst/>
            <a:ahLst/>
            <a:cxnLst/>
            <a:rect l="l" t="t" r="r" b="b"/>
            <a:pathLst>
              <a:path w="4610100" h="1016000">
                <a:moveTo>
                  <a:pt x="101600" y="0"/>
                </a:moveTo>
                <a:lnTo>
                  <a:pt x="4508500" y="0"/>
                </a:lnTo>
                <a:cubicBezTo>
                  <a:pt x="4564575" y="0"/>
                  <a:pt x="4610100" y="45525"/>
                  <a:pt x="4610100" y="101600"/>
                </a:cubicBezTo>
                <a:lnTo>
                  <a:pt x="4610100" y="914400"/>
                </a:lnTo>
                <a:cubicBezTo>
                  <a:pt x="4610100" y="970475"/>
                  <a:pt x="4564575" y="1016000"/>
                  <a:pt x="45085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D47A1"/>
          </a:solidFill>
          <a:ln/>
        </p:spPr>
      </p:sp>
      <p:sp>
        <p:nvSpPr>
          <p:cNvPr id="11" name="Text 8"/>
          <p:cNvSpPr/>
          <p:nvPr/>
        </p:nvSpPr>
        <p:spPr>
          <a:xfrm>
            <a:off x="3740150" y="4216400"/>
            <a:ext cx="4711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ECF17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Spectrum Within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740150" y="4572000"/>
            <a:ext cx="471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"Every woman is half-man... It's Igbo philosophy."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9867900" y="3454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1976D2">
              <a:alpha val="12549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10306050" y="38354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71438" y="157163"/>
                </a:moveTo>
                <a:cubicBezTo>
                  <a:pt x="71438" y="101964"/>
                  <a:pt x="116252" y="57150"/>
                  <a:pt x="171450" y="57150"/>
                </a:cubicBezTo>
                <a:cubicBezTo>
                  <a:pt x="226648" y="57150"/>
                  <a:pt x="271463" y="101964"/>
                  <a:pt x="271463" y="157162"/>
                </a:cubicBezTo>
                <a:cubicBezTo>
                  <a:pt x="271463" y="212361"/>
                  <a:pt x="226648" y="257175"/>
                  <a:pt x="171450" y="257175"/>
                </a:cubicBezTo>
                <a:cubicBezTo>
                  <a:pt x="116252" y="257175"/>
                  <a:pt x="71438" y="212361"/>
                  <a:pt x="71438" y="157163"/>
                </a:cubicBezTo>
                <a:close/>
                <a:moveTo>
                  <a:pt x="199936" y="311735"/>
                </a:moveTo>
                <a:cubicBezTo>
                  <a:pt x="273159" y="298341"/>
                  <a:pt x="328613" y="234226"/>
                  <a:pt x="328613" y="157163"/>
                </a:cubicBezTo>
                <a:cubicBezTo>
                  <a:pt x="328613" y="70366"/>
                  <a:pt x="258247" y="0"/>
                  <a:pt x="171450" y="0"/>
                </a:cubicBezTo>
                <a:cubicBezTo>
                  <a:pt x="84653" y="0"/>
                  <a:pt x="14288" y="70366"/>
                  <a:pt x="14288" y="157163"/>
                </a:cubicBezTo>
                <a:cubicBezTo>
                  <a:pt x="14288" y="234226"/>
                  <a:pt x="69741" y="298341"/>
                  <a:pt x="142964" y="311735"/>
                </a:cubicBezTo>
                <a:cubicBezTo>
                  <a:pt x="142875" y="312628"/>
                  <a:pt x="142875" y="313432"/>
                  <a:pt x="142875" y="314325"/>
                </a:cubicBezTo>
                <a:lnTo>
                  <a:pt x="142875" y="371475"/>
                </a:lnTo>
                <a:lnTo>
                  <a:pt x="114300" y="371475"/>
                </a:lnTo>
                <a:cubicBezTo>
                  <a:pt x="98494" y="371475"/>
                  <a:pt x="85725" y="384244"/>
                  <a:pt x="85725" y="400050"/>
                </a:cubicBezTo>
                <a:cubicBezTo>
                  <a:pt x="85725" y="415856"/>
                  <a:pt x="98494" y="428625"/>
                  <a:pt x="114300" y="428625"/>
                </a:cubicBezTo>
                <a:lnTo>
                  <a:pt x="142875" y="428625"/>
                </a:lnTo>
                <a:lnTo>
                  <a:pt x="142875" y="457200"/>
                </a:lnTo>
                <a:cubicBezTo>
                  <a:pt x="142875" y="473006"/>
                  <a:pt x="155644" y="485775"/>
                  <a:pt x="171450" y="485775"/>
                </a:cubicBezTo>
                <a:cubicBezTo>
                  <a:pt x="187256" y="485775"/>
                  <a:pt x="200025" y="473006"/>
                  <a:pt x="200025" y="457200"/>
                </a:cubicBezTo>
                <a:lnTo>
                  <a:pt x="200025" y="428625"/>
                </a:lnTo>
                <a:lnTo>
                  <a:pt x="228600" y="428625"/>
                </a:lnTo>
                <a:cubicBezTo>
                  <a:pt x="244406" y="428625"/>
                  <a:pt x="257175" y="415856"/>
                  <a:pt x="257175" y="400050"/>
                </a:cubicBezTo>
                <a:cubicBezTo>
                  <a:pt x="257175" y="384244"/>
                  <a:pt x="244406" y="371475"/>
                  <a:pt x="228600" y="371475"/>
                </a:cubicBezTo>
                <a:lnTo>
                  <a:pt x="200025" y="371475"/>
                </a:lnTo>
                <a:lnTo>
                  <a:pt x="200025" y="314325"/>
                </a:lnTo>
                <a:cubicBezTo>
                  <a:pt x="200025" y="313432"/>
                  <a:pt x="200025" y="312628"/>
                  <a:pt x="199936" y="311735"/>
                </a:cubicBezTo>
                <a:close/>
              </a:path>
            </a:pathLst>
          </a:custGeom>
          <a:solidFill>
            <a:srgbClr val="1976D2"/>
          </a:solidFill>
          <a:ln/>
        </p:spPr>
      </p:sp>
      <p:sp>
        <p:nvSpPr>
          <p:cNvPr id="15" name="Text 12"/>
          <p:cNvSpPr/>
          <p:nvPr/>
        </p:nvSpPr>
        <p:spPr>
          <a:xfrm>
            <a:off x="10027047" y="4775200"/>
            <a:ext cx="1409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0D47A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Woman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CF26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7:44-d2r9fg1e3tpg8rchv4ag.jpg">    </p:cNvPr>
          <p:cNvPicPr>
            <a:picLocks noChangeAspect="1"/>
          </p:cNvPicPr>
          <p:nvPr/>
        </p:nvPicPr>
        <p:blipFill>
          <a:blip r:embed="rId1">
            <a:alphaModFix amt="6000"/>
          </a:blip>
          <a:srcRect l="2170" r="2041" t="10337" b="10761"/>
          <a:stretch/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59611" y="1928832"/>
            <a:ext cx="2872142" cy="22159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3800" dirty="0">
                <a:solidFill>
                  <a:srgbClr val="2321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677160" y="4182745"/>
            <a:ext cx="8080375" cy="4921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Consciousness Quest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2-15:07:44-d2r9fg1e3tpg8rchv4a0.png">    </p:cNvPr>
          <p:cNvPicPr>
            <a:picLocks noChangeAspect="1"/>
          </p:cNvPicPr>
          <p:nvPr/>
        </p:nvPicPr>
        <p:blipFill>
          <a:blip r:embed="rId2"/>
          <a:srcRect l="21" r="21" t="0" b="0"/>
          <a:stretch/>
        </p:blipFill>
        <p:spPr>
          <a:xfrm rot="5400000">
            <a:off x="1124585" y="4286885"/>
            <a:ext cx="1398905" cy="15062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7:44-d2r9fg1e3tpg8rchv4a0.png">    </p:cNvPr>
          <p:cNvPicPr>
            <a:picLocks noChangeAspect="1"/>
          </p:cNvPicPr>
          <p:nvPr/>
        </p:nvPicPr>
        <p:blipFill>
          <a:blip r:embed="rId3"/>
          <a:srcRect l="21" r="21" t="0" b="0"/>
          <a:stretch/>
        </p:blipFill>
        <p:spPr>
          <a:xfrm flipH="1" rot="16200000">
            <a:off x="9563735" y="1413510"/>
            <a:ext cx="1398905" cy="150622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AI, Identity &amp; Consciousness</dc:title>
  <dc:subject>AI, Identity &amp; Consciousness</dc:subject>
  <dc:creator>Kimi</dc:creator>
  <cp:lastModifiedBy>Kimi</cp:lastModifiedBy>
  <cp:revision>1</cp:revision>
  <dcterms:created xsi:type="dcterms:W3CDTF">2025-11-01T21:52:53Z</dcterms:created>
  <dcterms:modified xsi:type="dcterms:W3CDTF">2025-11-01T21:52:53Z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{"Label":"AI, Identity &amp; Consciousness","ContentProducer":"001191110108MACG2KBH8F10000","ProduceID":"d433u2im52tecsqp52k0","ReservedCode1":"","ContentPropagator":"001191110108MACG2KBH8F20000","PropagateID":"d433u2im52tecsqp52k0","ReservedCode2":""}</vt:lpwstr>
  </property>
</Properties>
</file>